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284" r:id="rId2"/>
    <p:sldId id="323" r:id="rId3"/>
    <p:sldId id="267" r:id="rId4"/>
    <p:sldId id="280" r:id="rId5"/>
    <p:sldId id="263"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BD616F6-F11D-360E-22EF-2D84D176A6BB}" name="Lindsey DesArmo" initials="LD" userId="S::desarmli@gvsu.edu::0c4d4bb5-1ea2-4adf-867f-fc6748047f5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1EFFF"/>
    <a:srgbClr val="0032A0"/>
    <a:srgbClr val="00A9E0"/>
    <a:srgbClr val="0065A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80952" autoAdjust="0"/>
  </p:normalViewPr>
  <p:slideViewPr>
    <p:cSldViewPr snapToGrid="0" snapToObjects="1">
      <p:cViewPr varScale="1">
        <p:scale>
          <a:sx n="49" d="100"/>
          <a:sy n="49" d="100"/>
        </p:scale>
        <p:origin x="1268"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8/10/relationships/authors" Targe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497402-9107-EB46-BA77-50A54F70A1C3}" type="datetimeFigureOut">
              <a:rPr lang="en-US" smtClean="0"/>
              <a:t>3/27/2025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5C9114-88AD-3944-BC41-2ACB810F51E8}" type="slidenum">
              <a:rPr lang="en-US" smtClean="0"/>
              <a:t>‹#›</a:t>
            </a:fld>
            <a:endParaRPr lang="en-US" dirty="0"/>
          </a:p>
        </p:txBody>
      </p:sp>
    </p:spTree>
    <p:extLst>
      <p:ext uri="{BB962C8B-B14F-4D97-AF65-F5344CB8AC3E}">
        <p14:creationId xmlns:p14="http://schemas.microsoft.com/office/powerpoint/2010/main" val="11945669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5C9114-88AD-3944-BC41-2ACB810F51E8}" type="slidenum">
              <a:rPr lang="en-US" smtClean="0"/>
              <a:t>2</a:t>
            </a:fld>
            <a:endParaRPr lang="en-US" dirty="0"/>
          </a:p>
        </p:txBody>
      </p:sp>
    </p:spTree>
    <p:extLst>
      <p:ext uri="{BB962C8B-B14F-4D97-AF65-F5344CB8AC3E}">
        <p14:creationId xmlns:p14="http://schemas.microsoft.com/office/powerpoint/2010/main" val="39371896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This process is for ALL staff. This includes PSS, MGS, Police, and APs. Only Faculty are not included in this workflow, except faculty that are managers will have steps to complete. WD Performance is </a:t>
            </a:r>
            <a:r>
              <a:rPr lang="en-US" sz="1800" b="1" u="sng" kern="100" dirty="0">
                <a:effectLst/>
                <a:latin typeface="Calibri" panose="020F0502020204030204" pitchFamily="34" charset="0"/>
                <a:ea typeface="Calibri" panose="020F0502020204030204" pitchFamily="34" charset="0"/>
                <a:cs typeface="Times New Roman" panose="02020603050405020304" pitchFamily="18" charset="0"/>
              </a:rPr>
              <a:t>not</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just </a:t>
            </a:r>
            <a:r>
              <a:rPr lang="en-US" sz="1800" kern="100">
                <a:effectLst/>
                <a:latin typeface="Calibri" panose="020F0502020204030204" pitchFamily="34" charset="0"/>
                <a:ea typeface="Times New Roman" panose="02020603050405020304" pitchFamily="18" charset="0"/>
                <a:cs typeface="Times New Roman" panose="02020603050405020304" pitchFamily="18" charset="0"/>
              </a:rPr>
              <a:t>for those </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impacted by merit ratings.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Performance calibration is a process of defining and clarifying the definitions of ratings with the aim to make reviews fair and consistent, reducing subjectivity of performance ratings for direct reports across supervisors and departments. It typically takes place during one scheduled meeting with Human Resources and the supervisors in the department. At GVSU, calibration does not mean forced distribution.</a:t>
            </a:r>
          </a:p>
          <a:p>
            <a:pPr marL="0" marR="0">
              <a:lnSpc>
                <a:spcPct val="107000"/>
              </a:lnSpc>
              <a:spcBef>
                <a:spcPts val="0"/>
              </a:spcBef>
              <a:spcAft>
                <a:spcPts val="800"/>
              </a:spcAf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Approval has been received to conduct at the AO/EO level this year and will be revisited after the initial rollout for future planning and opportunities.</a:t>
            </a:r>
          </a:p>
        </p:txBody>
      </p:sp>
      <p:sp>
        <p:nvSpPr>
          <p:cNvPr id="4" name="Slide Number Placeholder 3"/>
          <p:cNvSpPr>
            <a:spLocks noGrp="1"/>
          </p:cNvSpPr>
          <p:nvPr>
            <p:ph type="sldNum" sz="quarter" idx="5"/>
          </p:nvPr>
        </p:nvSpPr>
        <p:spPr/>
        <p:txBody>
          <a:bodyPr/>
          <a:lstStyle/>
          <a:p>
            <a:fld id="{345C9114-88AD-3944-BC41-2ACB810F51E8}" type="slidenum">
              <a:rPr lang="en-US" smtClean="0"/>
              <a:t>4</a:t>
            </a:fld>
            <a:endParaRPr lang="en-US" dirty="0"/>
          </a:p>
        </p:txBody>
      </p:sp>
    </p:spTree>
    <p:extLst>
      <p:ext uri="{BB962C8B-B14F-4D97-AF65-F5344CB8AC3E}">
        <p14:creationId xmlns:p14="http://schemas.microsoft.com/office/powerpoint/2010/main" val="25235265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A95B3-D1AF-CC46-9166-A9D5A214FD9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5283F04-C8D0-BF42-821D-B5F8CCA7EDA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93C246A-F475-614C-AE4C-9499C9A484CA}"/>
              </a:ext>
            </a:extLst>
          </p:cNvPr>
          <p:cNvSpPr>
            <a:spLocks noGrp="1"/>
          </p:cNvSpPr>
          <p:nvPr>
            <p:ph type="dt" sz="half" idx="10"/>
          </p:nvPr>
        </p:nvSpPr>
        <p:spPr/>
        <p:txBody>
          <a:bodyPr/>
          <a:lstStyle/>
          <a:p>
            <a:fld id="{CA89A15D-4008-DF4A-9FE9-8BC9D444A7A0}" type="datetimeFigureOut">
              <a:rPr lang="en-US" smtClean="0"/>
              <a:t>3/27/2025</a:t>
            </a:fld>
            <a:endParaRPr lang="en-US" dirty="0"/>
          </a:p>
        </p:txBody>
      </p:sp>
      <p:sp>
        <p:nvSpPr>
          <p:cNvPr id="5" name="Footer Placeholder 4">
            <a:extLst>
              <a:ext uri="{FF2B5EF4-FFF2-40B4-BE49-F238E27FC236}">
                <a16:creationId xmlns:a16="http://schemas.microsoft.com/office/drawing/2014/main" id="{E90F1EC3-89AB-E24E-8E8F-9FD83F952B0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17B442B-0486-584E-BFE9-C2D739EA5301}"/>
              </a:ext>
            </a:extLst>
          </p:cNvPr>
          <p:cNvSpPr>
            <a:spLocks noGrp="1"/>
          </p:cNvSpPr>
          <p:nvPr>
            <p:ph type="sldNum" sz="quarter" idx="12"/>
          </p:nvPr>
        </p:nvSpPr>
        <p:spPr/>
        <p:txBody>
          <a:bodyPr/>
          <a:lstStyle/>
          <a:p>
            <a:fld id="{F9BEED8A-7BBC-EF48-B3DF-D7FC8B3FE299}" type="slidenum">
              <a:rPr lang="en-US" smtClean="0"/>
              <a:t>‹#›</a:t>
            </a:fld>
            <a:endParaRPr lang="en-US" dirty="0"/>
          </a:p>
        </p:txBody>
      </p:sp>
    </p:spTree>
    <p:extLst>
      <p:ext uri="{BB962C8B-B14F-4D97-AF65-F5344CB8AC3E}">
        <p14:creationId xmlns:p14="http://schemas.microsoft.com/office/powerpoint/2010/main" val="33673044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81600-C664-D049-AD75-C02A6EB4332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811EB84-FB1D-E145-82BA-9908A2524DF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616909-3A75-9F46-83B9-BE1C1C154CB1}"/>
              </a:ext>
            </a:extLst>
          </p:cNvPr>
          <p:cNvSpPr>
            <a:spLocks noGrp="1"/>
          </p:cNvSpPr>
          <p:nvPr>
            <p:ph type="dt" sz="half" idx="10"/>
          </p:nvPr>
        </p:nvSpPr>
        <p:spPr/>
        <p:txBody>
          <a:bodyPr/>
          <a:lstStyle/>
          <a:p>
            <a:fld id="{CA89A15D-4008-DF4A-9FE9-8BC9D444A7A0}" type="datetimeFigureOut">
              <a:rPr lang="en-US" smtClean="0"/>
              <a:t>3/27/2025</a:t>
            </a:fld>
            <a:endParaRPr lang="en-US" dirty="0"/>
          </a:p>
        </p:txBody>
      </p:sp>
      <p:sp>
        <p:nvSpPr>
          <p:cNvPr id="5" name="Footer Placeholder 4">
            <a:extLst>
              <a:ext uri="{FF2B5EF4-FFF2-40B4-BE49-F238E27FC236}">
                <a16:creationId xmlns:a16="http://schemas.microsoft.com/office/drawing/2014/main" id="{8DF6BC89-48E1-9E49-91C0-23BCEC60FC3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460B6FF-8EB8-924F-881C-7DB5A31751AA}"/>
              </a:ext>
            </a:extLst>
          </p:cNvPr>
          <p:cNvSpPr>
            <a:spLocks noGrp="1"/>
          </p:cNvSpPr>
          <p:nvPr>
            <p:ph type="sldNum" sz="quarter" idx="12"/>
          </p:nvPr>
        </p:nvSpPr>
        <p:spPr/>
        <p:txBody>
          <a:bodyPr/>
          <a:lstStyle/>
          <a:p>
            <a:fld id="{F9BEED8A-7BBC-EF48-B3DF-D7FC8B3FE299}" type="slidenum">
              <a:rPr lang="en-US" smtClean="0"/>
              <a:t>‹#›</a:t>
            </a:fld>
            <a:endParaRPr lang="en-US" dirty="0"/>
          </a:p>
        </p:txBody>
      </p:sp>
    </p:spTree>
    <p:extLst>
      <p:ext uri="{BB962C8B-B14F-4D97-AF65-F5344CB8AC3E}">
        <p14:creationId xmlns:p14="http://schemas.microsoft.com/office/powerpoint/2010/main" val="191174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50E9948-70EA-E84A-9F95-9229AF923D3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C53C53F-63FC-354D-8B48-48E9304820A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1E6D15-3DDB-3043-9AE5-58C2F167EA93}"/>
              </a:ext>
            </a:extLst>
          </p:cNvPr>
          <p:cNvSpPr>
            <a:spLocks noGrp="1"/>
          </p:cNvSpPr>
          <p:nvPr>
            <p:ph type="dt" sz="half" idx="10"/>
          </p:nvPr>
        </p:nvSpPr>
        <p:spPr/>
        <p:txBody>
          <a:bodyPr/>
          <a:lstStyle/>
          <a:p>
            <a:fld id="{CA89A15D-4008-DF4A-9FE9-8BC9D444A7A0}" type="datetimeFigureOut">
              <a:rPr lang="en-US" smtClean="0"/>
              <a:t>3/27/2025</a:t>
            </a:fld>
            <a:endParaRPr lang="en-US" dirty="0"/>
          </a:p>
        </p:txBody>
      </p:sp>
      <p:sp>
        <p:nvSpPr>
          <p:cNvPr id="5" name="Footer Placeholder 4">
            <a:extLst>
              <a:ext uri="{FF2B5EF4-FFF2-40B4-BE49-F238E27FC236}">
                <a16:creationId xmlns:a16="http://schemas.microsoft.com/office/drawing/2014/main" id="{9ACAC02F-6201-7648-A599-D5D256E24DE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EFD836F-EB74-3740-BF18-E86FD4DAE11F}"/>
              </a:ext>
            </a:extLst>
          </p:cNvPr>
          <p:cNvSpPr>
            <a:spLocks noGrp="1"/>
          </p:cNvSpPr>
          <p:nvPr>
            <p:ph type="sldNum" sz="quarter" idx="12"/>
          </p:nvPr>
        </p:nvSpPr>
        <p:spPr/>
        <p:txBody>
          <a:bodyPr/>
          <a:lstStyle/>
          <a:p>
            <a:fld id="{F9BEED8A-7BBC-EF48-B3DF-D7FC8B3FE299}" type="slidenum">
              <a:rPr lang="en-US" smtClean="0"/>
              <a:t>‹#›</a:t>
            </a:fld>
            <a:endParaRPr lang="en-US" dirty="0"/>
          </a:p>
        </p:txBody>
      </p:sp>
    </p:spTree>
    <p:extLst>
      <p:ext uri="{BB962C8B-B14F-4D97-AF65-F5344CB8AC3E}">
        <p14:creationId xmlns:p14="http://schemas.microsoft.com/office/powerpoint/2010/main" val="3844835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7C9AE-0EFC-0E4B-B8DB-DED6126F1D1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2B0BDE3-95DA-434D-87FF-56EA3C4BFC7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59ECF1-1F1A-1A41-84FE-02FB318DA834}"/>
              </a:ext>
            </a:extLst>
          </p:cNvPr>
          <p:cNvSpPr>
            <a:spLocks noGrp="1"/>
          </p:cNvSpPr>
          <p:nvPr>
            <p:ph type="dt" sz="half" idx="10"/>
          </p:nvPr>
        </p:nvSpPr>
        <p:spPr/>
        <p:txBody>
          <a:bodyPr/>
          <a:lstStyle/>
          <a:p>
            <a:fld id="{CA89A15D-4008-DF4A-9FE9-8BC9D444A7A0}" type="datetimeFigureOut">
              <a:rPr lang="en-US" smtClean="0"/>
              <a:t>3/27/2025</a:t>
            </a:fld>
            <a:endParaRPr lang="en-US" dirty="0"/>
          </a:p>
        </p:txBody>
      </p:sp>
      <p:sp>
        <p:nvSpPr>
          <p:cNvPr id="5" name="Footer Placeholder 4">
            <a:extLst>
              <a:ext uri="{FF2B5EF4-FFF2-40B4-BE49-F238E27FC236}">
                <a16:creationId xmlns:a16="http://schemas.microsoft.com/office/drawing/2014/main" id="{6E4AAB5C-CC7A-F44A-983A-E60E936F134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F027FDA-52F7-5D47-815D-698A245E6077}"/>
              </a:ext>
            </a:extLst>
          </p:cNvPr>
          <p:cNvSpPr>
            <a:spLocks noGrp="1"/>
          </p:cNvSpPr>
          <p:nvPr>
            <p:ph type="sldNum" sz="quarter" idx="12"/>
          </p:nvPr>
        </p:nvSpPr>
        <p:spPr/>
        <p:txBody>
          <a:bodyPr/>
          <a:lstStyle/>
          <a:p>
            <a:fld id="{F9BEED8A-7BBC-EF48-B3DF-D7FC8B3FE299}" type="slidenum">
              <a:rPr lang="en-US" smtClean="0"/>
              <a:t>‹#›</a:t>
            </a:fld>
            <a:endParaRPr lang="en-US" dirty="0"/>
          </a:p>
        </p:txBody>
      </p:sp>
    </p:spTree>
    <p:extLst>
      <p:ext uri="{BB962C8B-B14F-4D97-AF65-F5344CB8AC3E}">
        <p14:creationId xmlns:p14="http://schemas.microsoft.com/office/powerpoint/2010/main" val="2389595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1981F-029A-4A4E-9B4D-7E22302A1BC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07D290C-CDA7-E94D-8ED7-3AC4B97CDAB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A5E7E79-81FF-A749-B0D2-535501CC5065}"/>
              </a:ext>
            </a:extLst>
          </p:cNvPr>
          <p:cNvSpPr>
            <a:spLocks noGrp="1"/>
          </p:cNvSpPr>
          <p:nvPr>
            <p:ph type="dt" sz="half" idx="10"/>
          </p:nvPr>
        </p:nvSpPr>
        <p:spPr/>
        <p:txBody>
          <a:bodyPr/>
          <a:lstStyle/>
          <a:p>
            <a:fld id="{CA89A15D-4008-DF4A-9FE9-8BC9D444A7A0}" type="datetimeFigureOut">
              <a:rPr lang="en-US" smtClean="0"/>
              <a:t>3/27/2025</a:t>
            </a:fld>
            <a:endParaRPr lang="en-US" dirty="0"/>
          </a:p>
        </p:txBody>
      </p:sp>
      <p:sp>
        <p:nvSpPr>
          <p:cNvPr id="5" name="Footer Placeholder 4">
            <a:extLst>
              <a:ext uri="{FF2B5EF4-FFF2-40B4-BE49-F238E27FC236}">
                <a16:creationId xmlns:a16="http://schemas.microsoft.com/office/drawing/2014/main" id="{259CD6AF-B2B4-CF43-9D06-B29D58A58E6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C1F34F7-A086-5648-BF73-AE9092E3F6E9}"/>
              </a:ext>
            </a:extLst>
          </p:cNvPr>
          <p:cNvSpPr>
            <a:spLocks noGrp="1"/>
          </p:cNvSpPr>
          <p:nvPr>
            <p:ph type="sldNum" sz="quarter" idx="12"/>
          </p:nvPr>
        </p:nvSpPr>
        <p:spPr/>
        <p:txBody>
          <a:bodyPr/>
          <a:lstStyle/>
          <a:p>
            <a:fld id="{F9BEED8A-7BBC-EF48-B3DF-D7FC8B3FE299}" type="slidenum">
              <a:rPr lang="en-US" smtClean="0"/>
              <a:t>‹#›</a:t>
            </a:fld>
            <a:endParaRPr lang="en-US" dirty="0"/>
          </a:p>
        </p:txBody>
      </p:sp>
    </p:spTree>
    <p:extLst>
      <p:ext uri="{BB962C8B-B14F-4D97-AF65-F5344CB8AC3E}">
        <p14:creationId xmlns:p14="http://schemas.microsoft.com/office/powerpoint/2010/main" val="1490815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45CB3-0C99-F643-8C58-0D588327A9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0FE9C54-FA62-A343-8A65-F640AE0132F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752BF2-7845-D242-92C7-CCE15E44812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E6D89E3-2F7C-744B-BE9E-E5DE473BA8D1}"/>
              </a:ext>
            </a:extLst>
          </p:cNvPr>
          <p:cNvSpPr>
            <a:spLocks noGrp="1"/>
          </p:cNvSpPr>
          <p:nvPr>
            <p:ph type="dt" sz="half" idx="10"/>
          </p:nvPr>
        </p:nvSpPr>
        <p:spPr/>
        <p:txBody>
          <a:bodyPr/>
          <a:lstStyle/>
          <a:p>
            <a:fld id="{CA89A15D-4008-DF4A-9FE9-8BC9D444A7A0}" type="datetimeFigureOut">
              <a:rPr lang="en-US" smtClean="0"/>
              <a:t>3/27/2025</a:t>
            </a:fld>
            <a:endParaRPr lang="en-US" dirty="0"/>
          </a:p>
        </p:txBody>
      </p:sp>
      <p:sp>
        <p:nvSpPr>
          <p:cNvPr id="6" name="Footer Placeholder 5">
            <a:extLst>
              <a:ext uri="{FF2B5EF4-FFF2-40B4-BE49-F238E27FC236}">
                <a16:creationId xmlns:a16="http://schemas.microsoft.com/office/drawing/2014/main" id="{40C2253F-0A72-2B4E-98FE-E7A04C0C386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E93E9B4-4778-F54D-881E-97635BDA95A6}"/>
              </a:ext>
            </a:extLst>
          </p:cNvPr>
          <p:cNvSpPr>
            <a:spLocks noGrp="1"/>
          </p:cNvSpPr>
          <p:nvPr>
            <p:ph type="sldNum" sz="quarter" idx="12"/>
          </p:nvPr>
        </p:nvSpPr>
        <p:spPr/>
        <p:txBody>
          <a:bodyPr/>
          <a:lstStyle/>
          <a:p>
            <a:fld id="{F9BEED8A-7BBC-EF48-B3DF-D7FC8B3FE299}" type="slidenum">
              <a:rPr lang="en-US" smtClean="0"/>
              <a:t>‹#›</a:t>
            </a:fld>
            <a:endParaRPr lang="en-US" dirty="0"/>
          </a:p>
        </p:txBody>
      </p:sp>
    </p:spTree>
    <p:extLst>
      <p:ext uri="{BB962C8B-B14F-4D97-AF65-F5344CB8AC3E}">
        <p14:creationId xmlns:p14="http://schemas.microsoft.com/office/powerpoint/2010/main" val="2151928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B2AB0C-9B8F-4E4C-924C-0FFA3C82D1D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64BE461-AE2E-134C-9D75-C9EC6E60E8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CE158FF-B117-DA43-8D99-FE99FE65945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D4D2C3D-B7EF-B149-8BFF-B24FF626399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F09034-CC59-704D-88AC-E245009A622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EE9ABB-2693-7040-A2DF-D3D6D5775BD7}"/>
              </a:ext>
            </a:extLst>
          </p:cNvPr>
          <p:cNvSpPr>
            <a:spLocks noGrp="1"/>
          </p:cNvSpPr>
          <p:nvPr>
            <p:ph type="dt" sz="half" idx="10"/>
          </p:nvPr>
        </p:nvSpPr>
        <p:spPr/>
        <p:txBody>
          <a:bodyPr/>
          <a:lstStyle/>
          <a:p>
            <a:fld id="{CA89A15D-4008-DF4A-9FE9-8BC9D444A7A0}" type="datetimeFigureOut">
              <a:rPr lang="en-US" smtClean="0"/>
              <a:t>3/27/2025</a:t>
            </a:fld>
            <a:endParaRPr lang="en-US" dirty="0"/>
          </a:p>
        </p:txBody>
      </p:sp>
      <p:sp>
        <p:nvSpPr>
          <p:cNvPr id="8" name="Footer Placeholder 7">
            <a:extLst>
              <a:ext uri="{FF2B5EF4-FFF2-40B4-BE49-F238E27FC236}">
                <a16:creationId xmlns:a16="http://schemas.microsoft.com/office/drawing/2014/main" id="{F0BF7B61-6CAE-5E40-A16A-6DE5AD48651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1F223B7-F649-0248-9A4A-29CC81307B7A}"/>
              </a:ext>
            </a:extLst>
          </p:cNvPr>
          <p:cNvSpPr>
            <a:spLocks noGrp="1"/>
          </p:cNvSpPr>
          <p:nvPr>
            <p:ph type="sldNum" sz="quarter" idx="12"/>
          </p:nvPr>
        </p:nvSpPr>
        <p:spPr/>
        <p:txBody>
          <a:bodyPr/>
          <a:lstStyle/>
          <a:p>
            <a:fld id="{F9BEED8A-7BBC-EF48-B3DF-D7FC8B3FE299}" type="slidenum">
              <a:rPr lang="en-US" smtClean="0"/>
              <a:t>‹#›</a:t>
            </a:fld>
            <a:endParaRPr lang="en-US" dirty="0"/>
          </a:p>
        </p:txBody>
      </p:sp>
    </p:spTree>
    <p:extLst>
      <p:ext uri="{BB962C8B-B14F-4D97-AF65-F5344CB8AC3E}">
        <p14:creationId xmlns:p14="http://schemas.microsoft.com/office/powerpoint/2010/main" val="1422539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6CE95-BEF5-284E-8C3F-72E8BD2D329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32E46C7-B252-9244-A57E-0524E8116BD7}"/>
              </a:ext>
            </a:extLst>
          </p:cNvPr>
          <p:cNvSpPr>
            <a:spLocks noGrp="1"/>
          </p:cNvSpPr>
          <p:nvPr>
            <p:ph type="dt" sz="half" idx="10"/>
          </p:nvPr>
        </p:nvSpPr>
        <p:spPr/>
        <p:txBody>
          <a:bodyPr/>
          <a:lstStyle/>
          <a:p>
            <a:fld id="{CA89A15D-4008-DF4A-9FE9-8BC9D444A7A0}" type="datetimeFigureOut">
              <a:rPr lang="en-US" smtClean="0"/>
              <a:t>3/27/2025</a:t>
            </a:fld>
            <a:endParaRPr lang="en-US" dirty="0"/>
          </a:p>
        </p:txBody>
      </p:sp>
      <p:sp>
        <p:nvSpPr>
          <p:cNvPr id="4" name="Footer Placeholder 3">
            <a:extLst>
              <a:ext uri="{FF2B5EF4-FFF2-40B4-BE49-F238E27FC236}">
                <a16:creationId xmlns:a16="http://schemas.microsoft.com/office/drawing/2014/main" id="{30E8DDA7-BDEC-3945-B161-0FDBFAAB5BEE}"/>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5C13E65E-B1E4-1941-8978-6D16B556EC52}"/>
              </a:ext>
            </a:extLst>
          </p:cNvPr>
          <p:cNvSpPr>
            <a:spLocks noGrp="1"/>
          </p:cNvSpPr>
          <p:nvPr>
            <p:ph type="sldNum" sz="quarter" idx="12"/>
          </p:nvPr>
        </p:nvSpPr>
        <p:spPr/>
        <p:txBody>
          <a:bodyPr/>
          <a:lstStyle/>
          <a:p>
            <a:fld id="{F9BEED8A-7BBC-EF48-B3DF-D7FC8B3FE299}" type="slidenum">
              <a:rPr lang="en-US" smtClean="0"/>
              <a:t>‹#›</a:t>
            </a:fld>
            <a:endParaRPr lang="en-US" dirty="0"/>
          </a:p>
        </p:txBody>
      </p:sp>
    </p:spTree>
    <p:extLst>
      <p:ext uri="{BB962C8B-B14F-4D97-AF65-F5344CB8AC3E}">
        <p14:creationId xmlns:p14="http://schemas.microsoft.com/office/powerpoint/2010/main" val="1191727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CCBB652-FB69-5D4C-90EE-E46ECB99FE63}"/>
              </a:ext>
            </a:extLst>
          </p:cNvPr>
          <p:cNvSpPr>
            <a:spLocks noGrp="1"/>
          </p:cNvSpPr>
          <p:nvPr>
            <p:ph type="dt" sz="half" idx="10"/>
          </p:nvPr>
        </p:nvSpPr>
        <p:spPr/>
        <p:txBody>
          <a:bodyPr/>
          <a:lstStyle/>
          <a:p>
            <a:fld id="{CA89A15D-4008-DF4A-9FE9-8BC9D444A7A0}" type="datetimeFigureOut">
              <a:rPr lang="en-US" smtClean="0"/>
              <a:t>3/27/2025</a:t>
            </a:fld>
            <a:endParaRPr lang="en-US" dirty="0"/>
          </a:p>
        </p:txBody>
      </p:sp>
      <p:sp>
        <p:nvSpPr>
          <p:cNvPr id="3" name="Footer Placeholder 2">
            <a:extLst>
              <a:ext uri="{FF2B5EF4-FFF2-40B4-BE49-F238E27FC236}">
                <a16:creationId xmlns:a16="http://schemas.microsoft.com/office/drawing/2014/main" id="{FF850C19-ED50-5246-BA05-AD29642B57C8}"/>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34DA894A-1F2F-C64B-86F8-D56FE5697584}"/>
              </a:ext>
            </a:extLst>
          </p:cNvPr>
          <p:cNvSpPr>
            <a:spLocks noGrp="1"/>
          </p:cNvSpPr>
          <p:nvPr>
            <p:ph type="sldNum" sz="quarter" idx="12"/>
          </p:nvPr>
        </p:nvSpPr>
        <p:spPr/>
        <p:txBody>
          <a:bodyPr/>
          <a:lstStyle/>
          <a:p>
            <a:fld id="{F9BEED8A-7BBC-EF48-B3DF-D7FC8B3FE299}" type="slidenum">
              <a:rPr lang="en-US" smtClean="0"/>
              <a:t>‹#›</a:t>
            </a:fld>
            <a:endParaRPr lang="en-US" dirty="0"/>
          </a:p>
        </p:txBody>
      </p:sp>
    </p:spTree>
    <p:extLst>
      <p:ext uri="{BB962C8B-B14F-4D97-AF65-F5344CB8AC3E}">
        <p14:creationId xmlns:p14="http://schemas.microsoft.com/office/powerpoint/2010/main" val="304180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AE282-1FEA-CA49-965B-5A13297E6A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99D014-8474-4944-B68F-E029FCAE64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D154936-0467-4445-8475-B8350332E9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F7170C-CDD9-7243-9A3E-F7AC43A31147}"/>
              </a:ext>
            </a:extLst>
          </p:cNvPr>
          <p:cNvSpPr>
            <a:spLocks noGrp="1"/>
          </p:cNvSpPr>
          <p:nvPr>
            <p:ph type="dt" sz="half" idx="10"/>
          </p:nvPr>
        </p:nvSpPr>
        <p:spPr/>
        <p:txBody>
          <a:bodyPr/>
          <a:lstStyle/>
          <a:p>
            <a:fld id="{CA89A15D-4008-DF4A-9FE9-8BC9D444A7A0}" type="datetimeFigureOut">
              <a:rPr lang="en-US" smtClean="0"/>
              <a:t>3/27/2025</a:t>
            </a:fld>
            <a:endParaRPr lang="en-US" dirty="0"/>
          </a:p>
        </p:txBody>
      </p:sp>
      <p:sp>
        <p:nvSpPr>
          <p:cNvPr id="6" name="Footer Placeholder 5">
            <a:extLst>
              <a:ext uri="{FF2B5EF4-FFF2-40B4-BE49-F238E27FC236}">
                <a16:creationId xmlns:a16="http://schemas.microsoft.com/office/drawing/2014/main" id="{FBF6AA63-DACF-3544-80C0-D80D6F09206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AF6B047-DFE7-5E47-A05E-A32238798116}"/>
              </a:ext>
            </a:extLst>
          </p:cNvPr>
          <p:cNvSpPr>
            <a:spLocks noGrp="1"/>
          </p:cNvSpPr>
          <p:nvPr>
            <p:ph type="sldNum" sz="quarter" idx="12"/>
          </p:nvPr>
        </p:nvSpPr>
        <p:spPr/>
        <p:txBody>
          <a:bodyPr/>
          <a:lstStyle/>
          <a:p>
            <a:fld id="{F9BEED8A-7BBC-EF48-B3DF-D7FC8B3FE299}" type="slidenum">
              <a:rPr lang="en-US" smtClean="0"/>
              <a:t>‹#›</a:t>
            </a:fld>
            <a:endParaRPr lang="en-US" dirty="0"/>
          </a:p>
        </p:txBody>
      </p:sp>
    </p:spTree>
    <p:extLst>
      <p:ext uri="{BB962C8B-B14F-4D97-AF65-F5344CB8AC3E}">
        <p14:creationId xmlns:p14="http://schemas.microsoft.com/office/powerpoint/2010/main" val="4061633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7B113-3F70-FC47-AFAB-95B134B5AD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5AB9623-6DF6-FA43-857D-841E42AD43A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6DC9E490-39D4-1A4C-959A-3695406B42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316FA7D-D566-044B-BF2A-9B50B1A74EC9}"/>
              </a:ext>
            </a:extLst>
          </p:cNvPr>
          <p:cNvSpPr>
            <a:spLocks noGrp="1"/>
          </p:cNvSpPr>
          <p:nvPr>
            <p:ph type="dt" sz="half" idx="10"/>
          </p:nvPr>
        </p:nvSpPr>
        <p:spPr/>
        <p:txBody>
          <a:bodyPr/>
          <a:lstStyle/>
          <a:p>
            <a:fld id="{CA89A15D-4008-DF4A-9FE9-8BC9D444A7A0}" type="datetimeFigureOut">
              <a:rPr lang="en-US" smtClean="0"/>
              <a:t>3/27/2025</a:t>
            </a:fld>
            <a:endParaRPr lang="en-US" dirty="0"/>
          </a:p>
        </p:txBody>
      </p:sp>
      <p:sp>
        <p:nvSpPr>
          <p:cNvPr id="6" name="Footer Placeholder 5">
            <a:extLst>
              <a:ext uri="{FF2B5EF4-FFF2-40B4-BE49-F238E27FC236}">
                <a16:creationId xmlns:a16="http://schemas.microsoft.com/office/drawing/2014/main" id="{E0F4400B-AD0D-1048-8F67-9610FCDDA5C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4C35F85-55CE-6E4C-8D34-23D3C72FAF5E}"/>
              </a:ext>
            </a:extLst>
          </p:cNvPr>
          <p:cNvSpPr>
            <a:spLocks noGrp="1"/>
          </p:cNvSpPr>
          <p:nvPr>
            <p:ph type="sldNum" sz="quarter" idx="12"/>
          </p:nvPr>
        </p:nvSpPr>
        <p:spPr/>
        <p:txBody>
          <a:bodyPr/>
          <a:lstStyle/>
          <a:p>
            <a:fld id="{F9BEED8A-7BBC-EF48-B3DF-D7FC8B3FE299}" type="slidenum">
              <a:rPr lang="en-US" smtClean="0"/>
              <a:t>‹#›</a:t>
            </a:fld>
            <a:endParaRPr lang="en-US" dirty="0"/>
          </a:p>
        </p:txBody>
      </p:sp>
    </p:spTree>
    <p:extLst>
      <p:ext uri="{BB962C8B-B14F-4D97-AF65-F5344CB8AC3E}">
        <p14:creationId xmlns:p14="http://schemas.microsoft.com/office/powerpoint/2010/main" val="3014510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837A5BA-399F-314A-91C2-A4CA721FDB6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31FB475-F645-2245-AFD8-B0F08213CC7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77437D-868A-6949-99A1-723405CD984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89A15D-4008-DF4A-9FE9-8BC9D444A7A0}" type="datetimeFigureOut">
              <a:rPr lang="en-US" smtClean="0"/>
              <a:t>3/27/2025</a:t>
            </a:fld>
            <a:endParaRPr lang="en-US" dirty="0"/>
          </a:p>
        </p:txBody>
      </p:sp>
      <p:sp>
        <p:nvSpPr>
          <p:cNvPr id="5" name="Footer Placeholder 4">
            <a:extLst>
              <a:ext uri="{FF2B5EF4-FFF2-40B4-BE49-F238E27FC236}">
                <a16:creationId xmlns:a16="http://schemas.microsoft.com/office/drawing/2014/main" id="{3402CF2D-17B7-344A-9EB7-A4128AE713C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FC292F36-2198-5F42-9F94-3181A6F5187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BEED8A-7BBC-EF48-B3DF-D7FC8B3FE299}" type="slidenum">
              <a:rPr lang="en-US" smtClean="0"/>
              <a:t>‹#›</a:t>
            </a:fld>
            <a:endParaRPr lang="en-US" dirty="0"/>
          </a:p>
        </p:txBody>
      </p:sp>
    </p:spTree>
    <p:extLst>
      <p:ext uri="{BB962C8B-B14F-4D97-AF65-F5344CB8AC3E}">
        <p14:creationId xmlns:p14="http://schemas.microsoft.com/office/powerpoint/2010/main" val="42225109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65A4"/>
            </a:gs>
            <a:gs pos="100000">
              <a:srgbClr val="0032A0"/>
            </a:gs>
          </a:gsLst>
          <a:lin ang="108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A3F66-024E-954E-9B35-EE665D7297E7}"/>
              </a:ext>
            </a:extLst>
          </p:cNvPr>
          <p:cNvSpPr txBox="1">
            <a:spLocks/>
          </p:cNvSpPr>
          <p:nvPr/>
        </p:nvSpPr>
        <p:spPr>
          <a:xfrm>
            <a:off x="616835" y="2539759"/>
            <a:ext cx="9836420" cy="727362"/>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400" b="1" dirty="0">
                <a:solidFill>
                  <a:schemeClr val="bg1"/>
                </a:solidFill>
                <a:latin typeface="Open Sans" panose="020B0606030504020204" pitchFamily="34" charset="0"/>
                <a:ea typeface="Open Sans" panose="020B0606030504020204" pitchFamily="34" charset="0"/>
                <a:cs typeface="Open Sans" panose="020B0606030504020204" pitchFamily="34" charset="0"/>
              </a:rPr>
              <a:t>PERFORMANCE REVIEWS</a:t>
            </a:r>
          </a:p>
        </p:txBody>
      </p:sp>
      <p:cxnSp>
        <p:nvCxnSpPr>
          <p:cNvPr id="4" name="Straight Connector 3">
            <a:extLst>
              <a:ext uri="{FF2B5EF4-FFF2-40B4-BE49-F238E27FC236}">
                <a16:creationId xmlns:a16="http://schemas.microsoft.com/office/drawing/2014/main" id="{E240006A-CB1F-F14A-8CCD-5F706C0ED509}"/>
              </a:ext>
            </a:extLst>
          </p:cNvPr>
          <p:cNvCxnSpPr>
            <a:cxnSpLocks/>
          </p:cNvCxnSpPr>
          <p:nvPr/>
        </p:nvCxnSpPr>
        <p:spPr>
          <a:xfrm>
            <a:off x="756131" y="3571391"/>
            <a:ext cx="7016269" cy="0"/>
          </a:xfrm>
          <a:prstGeom prst="line">
            <a:avLst/>
          </a:prstGeom>
          <a:noFill/>
          <a:ln w="57150" cap="rnd">
            <a:solidFill>
              <a:schemeClr val="bg1"/>
            </a:solidFill>
            <a:prstDash val="solid"/>
            <a:round/>
          </a:ln>
          <a:effectLst>
            <a:outerShdw blurRad="50800" dist="38100" dir="2700000" algn="tl" rotWithShape="0">
              <a:prstClr val="black">
                <a:alpha val="40000"/>
              </a:prstClr>
            </a:outerShdw>
          </a:effectLst>
          <a:sp3d/>
        </p:spPr>
        <p:style>
          <a:lnRef idx="0">
            <a:scrgbClr r="0" g="0" b="0"/>
          </a:lnRef>
          <a:fillRef idx="0">
            <a:scrgbClr r="0" g="0" b="0"/>
          </a:fillRef>
          <a:effectRef idx="0">
            <a:scrgbClr r="0" g="0" b="0"/>
          </a:effectRef>
          <a:fontRef idx="none"/>
        </p:style>
      </p:cxnSp>
      <p:pic>
        <p:nvPicPr>
          <p:cNvPr id="5" name="Picture 4">
            <a:extLst>
              <a:ext uri="{FF2B5EF4-FFF2-40B4-BE49-F238E27FC236}">
                <a16:creationId xmlns:a16="http://schemas.microsoft.com/office/drawing/2014/main" id="{D67F42EE-24ED-2447-AD98-14EC1782D61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98502" y="6011494"/>
            <a:ext cx="2244163" cy="619079"/>
          </a:xfrm>
          <a:prstGeom prst="rect">
            <a:avLst/>
          </a:prstGeom>
        </p:spPr>
      </p:pic>
    </p:spTree>
    <p:extLst>
      <p:ext uri="{BB962C8B-B14F-4D97-AF65-F5344CB8AC3E}">
        <p14:creationId xmlns:p14="http://schemas.microsoft.com/office/powerpoint/2010/main" val="2293022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100000">
              <a:srgbClr val="0065A4"/>
            </a:gs>
            <a:gs pos="0">
              <a:srgbClr val="0032A0"/>
            </a:gs>
          </a:gsLst>
          <a:lin ang="10800000" scaled="1"/>
          <a:tileRect/>
        </a:gra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B766CF01-4A02-5049-803F-A30C7FB5871A}"/>
              </a:ext>
            </a:extLst>
          </p:cNvPr>
          <p:cNvSpPr/>
          <p:nvPr/>
        </p:nvSpPr>
        <p:spPr>
          <a:xfrm>
            <a:off x="0" y="0"/>
            <a:ext cx="4532924" cy="6858000"/>
          </a:xfrm>
          <a:prstGeom prst="rect">
            <a:avLst/>
          </a:prstGeom>
          <a:solidFill>
            <a:srgbClr val="FFFFFF"/>
          </a:solidFill>
          <a:ln w="15875" cap="rnd">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Century Gothic"/>
              <a:ea typeface="Century Gothic"/>
              <a:cs typeface="Century Gothic"/>
              <a:sym typeface="Century Gothic"/>
            </a:endParaRPr>
          </a:p>
        </p:txBody>
      </p:sp>
      <p:sp>
        <p:nvSpPr>
          <p:cNvPr id="7" name="Triangle 6">
            <a:extLst>
              <a:ext uri="{FF2B5EF4-FFF2-40B4-BE49-F238E27FC236}">
                <a16:creationId xmlns:a16="http://schemas.microsoft.com/office/drawing/2014/main" id="{89320A0F-06A1-1E4A-9DE8-116DE5D23AD2}"/>
              </a:ext>
            </a:extLst>
          </p:cNvPr>
          <p:cNvSpPr/>
          <p:nvPr/>
        </p:nvSpPr>
        <p:spPr>
          <a:xfrm rot="5400000">
            <a:off x="1376188" y="3156737"/>
            <a:ext cx="6858002" cy="544529"/>
          </a:xfrm>
          <a:prstGeom prst="triangle">
            <a:avLst>
              <a:gd name="adj" fmla="val 49850"/>
            </a:avLst>
          </a:prstGeom>
          <a:solidFill>
            <a:srgbClr val="FFFFFF"/>
          </a:solidFill>
          <a:ln w="15875" cap="rnd">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Century Gothic"/>
              <a:ea typeface="Century Gothic"/>
              <a:cs typeface="Century Gothic"/>
              <a:sym typeface="Century Gothic"/>
            </a:endParaRPr>
          </a:p>
        </p:txBody>
      </p:sp>
      <p:sp>
        <p:nvSpPr>
          <p:cNvPr id="2" name="Title 1">
            <a:extLst>
              <a:ext uri="{FF2B5EF4-FFF2-40B4-BE49-F238E27FC236}">
                <a16:creationId xmlns:a16="http://schemas.microsoft.com/office/drawing/2014/main" id="{B55A3F66-024E-954E-9B35-EE665D7297E7}"/>
              </a:ext>
            </a:extLst>
          </p:cNvPr>
          <p:cNvSpPr txBox="1">
            <a:spLocks/>
          </p:cNvSpPr>
          <p:nvPr/>
        </p:nvSpPr>
        <p:spPr>
          <a:xfrm>
            <a:off x="469469" y="481653"/>
            <a:ext cx="9826251" cy="1274411"/>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0032A0"/>
                </a:solidFill>
                <a:latin typeface="Open Sans" panose="020B0606030504020204" pitchFamily="34" charset="0"/>
                <a:ea typeface="Open Sans" panose="020B0606030504020204" pitchFamily="34" charset="0"/>
                <a:cs typeface="Open Sans" panose="020B0606030504020204" pitchFamily="34" charset="0"/>
              </a:rPr>
              <a:t>Performance </a:t>
            </a:r>
            <a:br>
              <a:rPr lang="en-US" b="1" dirty="0">
                <a:solidFill>
                  <a:srgbClr val="0032A0"/>
                </a:solidFill>
                <a:latin typeface="Open Sans" panose="020B0606030504020204" pitchFamily="34" charset="0"/>
                <a:ea typeface="Open Sans" panose="020B0606030504020204" pitchFamily="34" charset="0"/>
                <a:cs typeface="Open Sans" panose="020B0606030504020204" pitchFamily="34" charset="0"/>
              </a:rPr>
            </a:br>
            <a:r>
              <a:rPr lang="en-US" b="1" dirty="0">
                <a:solidFill>
                  <a:srgbClr val="0032A0"/>
                </a:solidFill>
                <a:latin typeface="Open Sans" panose="020B0606030504020204" pitchFamily="34" charset="0"/>
                <a:ea typeface="Open Sans" panose="020B0606030504020204" pitchFamily="34" charset="0"/>
                <a:cs typeface="Open Sans" panose="020B0606030504020204" pitchFamily="34" charset="0"/>
              </a:rPr>
              <a:t>Reviews</a:t>
            </a:r>
          </a:p>
          <a:p>
            <a:endParaRPr lang="en-US" b="1" dirty="0">
              <a:solidFill>
                <a:srgbClr val="0032A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8" name="TextBox 7">
            <a:extLst>
              <a:ext uri="{FF2B5EF4-FFF2-40B4-BE49-F238E27FC236}">
                <a16:creationId xmlns:a16="http://schemas.microsoft.com/office/drawing/2014/main" id="{3406FC92-FD25-D945-9796-B39DED4CB55F}"/>
              </a:ext>
            </a:extLst>
          </p:cNvPr>
          <p:cNvSpPr txBox="1"/>
          <p:nvPr/>
        </p:nvSpPr>
        <p:spPr>
          <a:xfrm>
            <a:off x="5610364" y="2459505"/>
            <a:ext cx="5847337" cy="286232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342900" indent="-342900" defTabSz="457200" hangingPunct="0">
              <a:lnSpc>
                <a:spcPts val="3560"/>
              </a:lnSpc>
              <a:buFont typeface="Wingdings" pitchFamily="2" charset="2"/>
              <a:buChar char="ü"/>
            </a:pPr>
            <a:r>
              <a:rPr lang="en-US" sz="2400" dirty="0" err="1">
                <a:solidFill>
                  <a:schemeClr val="bg1"/>
                </a:solidFill>
                <a:latin typeface="Open Sans" panose="020B0606030504020204" pitchFamily="34" charset="0"/>
                <a:ea typeface="Open Sans" panose="020B0606030504020204" pitchFamily="34" charset="0"/>
                <a:cs typeface="Open Sans" panose="020B0606030504020204" pitchFamily="34" charset="0"/>
                <a:sym typeface="Century Gothic"/>
              </a:rPr>
              <a:t>ePDP</a:t>
            </a:r>
            <a:r>
              <a:rPr lang="en-US" sz="2400"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Century Gothic"/>
              </a:rPr>
              <a:t> is gone!</a:t>
            </a:r>
          </a:p>
          <a:p>
            <a:pPr marL="342900" indent="-342900" defTabSz="457200" hangingPunct="0">
              <a:lnSpc>
                <a:spcPts val="3560"/>
              </a:lnSpc>
              <a:buFont typeface="Wingdings" pitchFamily="2" charset="2"/>
              <a:buChar char="ü"/>
            </a:pPr>
            <a:endParaRPr lang="en-US" sz="2400"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Century Gothic"/>
            </a:endParaRPr>
          </a:p>
          <a:p>
            <a:pPr marL="342900" indent="-342900" defTabSz="457200" hangingPunct="0">
              <a:lnSpc>
                <a:spcPts val="3560"/>
              </a:lnSpc>
              <a:buFont typeface="Wingdings" pitchFamily="2" charset="2"/>
              <a:buChar char="ü"/>
            </a:pPr>
            <a:r>
              <a:rPr lang="en-US" sz="2400"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Century Gothic"/>
              </a:rPr>
              <a:t>Review GVSU’s key process changes for </a:t>
            </a:r>
            <a:r>
              <a:rPr lang="en-US" sz="2400" b="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Century Gothic"/>
              </a:rPr>
              <a:t>Workday Performance Review</a:t>
            </a:r>
            <a:br>
              <a:rPr lang="en-US" sz="2400"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Century Gothic"/>
              </a:rPr>
            </a:br>
            <a:endParaRPr lang="en-US" sz="2400"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Century Gothic"/>
            </a:endParaRPr>
          </a:p>
          <a:p>
            <a:pPr marL="342900" marR="0" indent="-342900" algn="l" defTabSz="457200" rtl="0" fontAlgn="auto" latinLnBrk="0" hangingPunct="0">
              <a:lnSpc>
                <a:spcPts val="3560"/>
              </a:lnSpc>
              <a:spcBef>
                <a:spcPts val="0"/>
              </a:spcBef>
              <a:spcAft>
                <a:spcPts val="0"/>
              </a:spcAft>
              <a:buClrTx/>
              <a:buSzTx/>
              <a:buFont typeface="Wingdings" pitchFamily="2" charset="2"/>
              <a:buChar char="ü"/>
              <a:tabLst/>
            </a:pPr>
            <a:r>
              <a:rPr kumimoji="0" lang="en-US" sz="2400" u="none" strike="noStrike" cap="none" spc="0" normalizeH="0" baseline="0" dirty="0">
                <a:ln>
                  <a:noFill/>
                </a:ln>
                <a:solidFill>
                  <a:schemeClr val="bg1"/>
                </a:solidFill>
                <a:effectLst/>
                <a:uFillTx/>
                <a:latin typeface="Open Sans" panose="020B0606030504020204" pitchFamily="34" charset="0"/>
                <a:ea typeface="Open Sans" panose="020B0606030504020204" pitchFamily="34" charset="0"/>
                <a:cs typeface="Open Sans" panose="020B0606030504020204" pitchFamily="34" charset="0"/>
                <a:sym typeface="Century Gothic"/>
              </a:rPr>
              <a:t>Demo of Workday platform</a:t>
            </a:r>
          </a:p>
        </p:txBody>
      </p:sp>
    </p:spTree>
    <p:extLst>
      <p:ext uri="{BB962C8B-B14F-4D97-AF65-F5344CB8AC3E}">
        <p14:creationId xmlns:p14="http://schemas.microsoft.com/office/powerpoint/2010/main" val="915793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9C49DA68-22CE-E641-9BA0-A38C7ECFB803}"/>
              </a:ext>
            </a:extLst>
          </p:cNvPr>
          <p:cNvCxnSpPr>
            <a:cxnSpLocks/>
          </p:cNvCxnSpPr>
          <p:nvPr/>
        </p:nvCxnSpPr>
        <p:spPr>
          <a:xfrm>
            <a:off x="6060122" y="1536031"/>
            <a:ext cx="0" cy="4731511"/>
          </a:xfrm>
          <a:prstGeom prst="line">
            <a:avLst/>
          </a:prstGeom>
          <a:ln w="50800">
            <a:gradFill flip="none" rotWithShape="1">
              <a:gsLst>
                <a:gs pos="0">
                  <a:srgbClr val="0065A4"/>
                </a:gs>
                <a:gs pos="100000">
                  <a:srgbClr val="0032A0"/>
                </a:gs>
              </a:gsLst>
              <a:lin ang="16200000" scaled="1"/>
              <a:tileRect/>
            </a:gradFill>
          </a:ln>
        </p:spPr>
        <p:style>
          <a:lnRef idx="1">
            <a:schemeClr val="dk1"/>
          </a:lnRef>
          <a:fillRef idx="0">
            <a:schemeClr val="dk1"/>
          </a:fillRef>
          <a:effectRef idx="0">
            <a:schemeClr val="dk1"/>
          </a:effectRef>
          <a:fontRef idx="minor">
            <a:schemeClr val="tx1"/>
          </a:fontRef>
        </p:style>
      </p:cxnSp>
      <p:sp>
        <p:nvSpPr>
          <p:cNvPr id="4" name="Content Placeholder 2">
            <a:extLst>
              <a:ext uri="{FF2B5EF4-FFF2-40B4-BE49-F238E27FC236}">
                <a16:creationId xmlns:a16="http://schemas.microsoft.com/office/drawing/2014/main" id="{509E39DC-B823-F146-8B68-AC1A12BDA820}"/>
              </a:ext>
            </a:extLst>
          </p:cNvPr>
          <p:cNvSpPr txBox="1">
            <a:spLocks/>
          </p:cNvSpPr>
          <p:nvPr/>
        </p:nvSpPr>
        <p:spPr>
          <a:xfrm>
            <a:off x="403091" y="1536031"/>
            <a:ext cx="5624007" cy="472273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lnSpc>
                <a:spcPct val="120000"/>
              </a:lnSpc>
              <a:buClr>
                <a:srgbClr val="0065A4"/>
              </a:buClr>
              <a:buSzPct val="140000"/>
              <a:buFont typeface="Arial" panose="020B0604020202020204" pitchFamily="34" charset="0"/>
              <a:buChar char="•"/>
            </a:pPr>
            <a:endParaRPr lang="en-US" sz="2000" dirty="0">
              <a:latin typeface="Open Sans" panose="020B0606030504020204" pitchFamily="34" charset="0"/>
              <a:ea typeface="Open Sans" panose="020B0606030504020204" pitchFamily="34" charset="0"/>
              <a:cs typeface="Open Sans" panose="020B0606030504020204" pitchFamily="34" charset="0"/>
            </a:endParaRPr>
          </a:p>
          <a:p>
            <a:pPr marL="342900" indent="-342900" algn="l">
              <a:lnSpc>
                <a:spcPct val="120000"/>
              </a:lnSpc>
              <a:buClr>
                <a:srgbClr val="0065A4"/>
              </a:buClr>
              <a:buSzPct val="140000"/>
              <a:buFont typeface="Arial" panose="020B0604020202020204" pitchFamily="34" charset="0"/>
              <a:buChar char="•"/>
            </a:pPr>
            <a:endParaRPr lang="en-US" sz="2000" dirty="0">
              <a:latin typeface="Open Sans" panose="020B0606030504020204" pitchFamily="34" charset="0"/>
              <a:ea typeface="Open Sans" panose="020B0606030504020204" pitchFamily="34" charset="0"/>
              <a:cs typeface="Open Sans" panose="020B0606030504020204" pitchFamily="34" charset="0"/>
            </a:endParaRPr>
          </a:p>
          <a:p>
            <a:pPr marL="342900" indent="-342900" algn="l">
              <a:lnSpc>
                <a:spcPct val="120000"/>
              </a:lnSpc>
              <a:buClr>
                <a:srgbClr val="0065A4"/>
              </a:buClr>
              <a:buSzPct val="140000"/>
              <a:buFont typeface="Arial" panose="020B0604020202020204" pitchFamily="34" charset="0"/>
              <a:buChar char="•"/>
            </a:pPr>
            <a:endParaRPr lang="en-US" sz="2000" dirty="0">
              <a:latin typeface="Open Sans" panose="020B0606030504020204" pitchFamily="34" charset="0"/>
              <a:ea typeface="Open Sans" panose="020B0606030504020204" pitchFamily="34" charset="0"/>
              <a:cs typeface="Open Sans" panose="020B0606030504020204" pitchFamily="34" charset="0"/>
            </a:endParaRPr>
          </a:p>
          <a:p>
            <a:pPr marL="342900" indent="-342900" algn="l">
              <a:lnSpc>
                <a:spcPct val="120000"/>
              </a:lnSpc>
              <a:buClr>
                <a:srgbClr val="0065A4"/>
              </a:buClr>
              <a:buSzPct val="140000"/>
              <a:buFont typeface="Arial" panose="020B0604020202020204" pitchFamily="34" charset="0"/>
              <a:buChar char="•"/>
            </a:pPr>
            <a:r>
              <a:rPr lang="en-US" sz="2000" dirty="0">
                <a:latin typeface="Open Sans" panose="020B0606030504020204" pitchFamily="34" charset="0"/>
                <a:ea typeface="Open Sans" panose="020B0606030504020204" pitchFamily="34" charset="0"/>
                <a:cs typeface="Open Sans" panose="020B0606030504020204" pitchFamily="34" charset="0"/>
              </a:rPr>
              <a:t>The </a:t>
            </a:r>
            <a:r>
              <a:rPr lang="en-US" sz="2000" dirty="0" err="1">
                <a:latin typeface="Open Sans" panose="020B0606030504020204" pitchFamily="34" charset="0"/>
                <a:ea typeface="Open Sans" panose="020B0606030504020204" pitchFamily="34" charset="0"/>
                <a:cs typeface="Open Sans" panose="020B0606030504020204" pitchFamily="34" charset="0"/>
              </a:rPr>
              <a:t>ePDP</a:t>
            </a:r>
            <a:r>
              <a:rPr lang="en-US" sz="2000" dirty="0">
                <a:latin typeface="Open Sans" panose="020B0606030504020204" pitchFamily="34" charset="0"/>
                <a:ea typeface="Open Sans" panose="020B0606030504020204" pitchFamily="34" charset="0"/>
                <a:cs typeface="Open Sans" panose="020B0606030504020204" pitchFamily="34" charset="0"/>
              </a:rPr>
              <a:t> system and language is gone!</a:t>
            </a:r>
          </a:p>
          <a:p>
            <a:pPr marL="342900" indent="-342900" algn="l">
              <a:lnSpc>
                <a:spcPct val="120000"/>
              </a:lnSpc>
              <a:buClr>
                <a:srgbClr val="0065A4"/>
              </a:buClr>
              <a:buSzPct val="140000"/>
              <a:buFont typeface="Arial" panose="020B0604020202020204" pitchFamily="34" charset="0"/>
              <a:buChar char="•"/>
            </a:pPr>
            <a:endParaRPr lang="en-US" sz="2000" dirty="0">
              <a:latin typeface="Open Sans" panose="020B0606030504020204" pitchFamily="34" charset="0"/>
              <a:ea typeface="Open Sans" panose="020B0606030504020204" pitchFamily="34" charset="0"/>
              <a:cs typeface="Open Sans" panose="020B0606030504020204" pitchFamily="34" charset="0"/>
            </a:endParaRPr>
          </a:p>
          <a:p>
            <a:pPr marL="342900" indent="-342900" algn="l">
              <a:lnSpc>
                <a:spcPct val="120000"/>
              </a:lnSpc>
              <a:buClr>
                <a:srgbClr val="0065A4"/>
              </a:buClr>
              <a:buSzPct val="140000"/>
              <a:buFont typeface="Arial" panose="020B0604020202020204" pitchFamily="34" charset="0"/>
              <a:buChar char="•"/>
            </a:pPr>
            <a:r>
              <a:rPr lang="en-US" sz="2000" dirty="0">
                <a:latin typeface="Open Sans" panose="020B0606030504020204" pitchFamily="34" charset="0"/>
                <a:ea typeface="Open Sans" panose="020B0606030504020204" pitchFamily="34" charset="0"/>
                <a:cs typeface="Open Sans" panose="020B0606030504020204" pitchFamily="34" charset="0"/>
              </a:rPr>
              <a:t>Say hello to Workday Performance Review!</a:t>
            </a:r>
          </a:p>
          <a:p>
            <a:pPr algn="l">
              <a:lnSpc>
                <a:spcPct val="120000"/>
              </a:lnSpc>
              <a:buClr>
                <a:srgbClr val="0065A4"/>
              </a:buClr>
              <a:buSzPct val="140000"/>
            </a:pPr>
            <a:endParaRPr lang="en-US" sz="2000" dirty="0">
              <a:latin typeface="Open Sans" panose="020B0606030504020204" pitchFamily="34" charset="0"/>
              <a:ea typeface="Open Sans" panose="020B0606030504020204" pitchFamily="34" charset="0"/>
              <a:cs typeface="Open Sans" panose="020B0606030504020204" pitchFamily="34" charset="0"/>
            </a:endParaRPr>
          </a:p>
        </p:txBody>
      </p:sp>
      <p:sp>
        <p:nvSpPr>
          <p:cNvPr id="5" name="Title 1">
            <a:extLst>
              <a:ext uri="{FF2B5EF4-FFF2-40B4-BE49-F238E27FC236}">
                <a16:creationId xmlns:a16="http://schemas.microsoft.com/office/drawing/2014/main" id="{5C1CA231-2CDC-878A-1D63-5E0DD876202C}"/>
              </a:ext>
            </a:extLst>
          </p:cNvPr>
          <p:cNvSpPr txBox="1">
            <a:spLocks/>
          </p:cNvSpPr>
          <p:nvPr/>
        </p:nvSpPr>
        <p:spPr>
          <a:xfrm>
            <a:off x="436121" y="430855"/>
            <a:ext cx="11248002" cy="688673"/>
          </a:xfrm>
          <a:prstGeom prst="rect">
            <a:avLst/>
          </a:prstGeom>
        </p:spPr>
        <p:txBody>
          <a:bodyPr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dirty="0">
                <a:solidFill>
                  <a:srgbClr val="0032A0"/>
                </a:solidFill>
                <a:latin typeface="Open Sans" panose="020B0606030504020204" pitchFamily="34" charset="0"/>
                <a:ea typeface="Open Sans" panose="020B0606030504020204" pitchFamily="34" charset="0"/>
                <a:cs typeface="Open Sans" panose="020B0606030504020204" pitchFamily="34" charset="0"/>
              </a:rPr>
              <a:t>Say Goodbye to the </a:t>
            </a:r>
            <a:r>
              <a:rPr lang="en-US" sz="4000" b="1" dirty="0" err="1">
                <a:solidFill>
                  <a:srgbClr val="0032A0"/>
                </a:solidFill>
                <a:latin typeface="Open Sans" panose="020B0606030504020204" pitchFamily="34" charset="0"/>
                <a:ea typeface="Open Sans" panose="020B0606030504020204" pitchFamily="34" charset="0"/>
                <a:cs typeface="Open Sans" panose="020B0606030504020204" pitchFamily="34" charset="0"/>
              </a:rPr>
              <a:t>ePDP</a:t>
            </a:r>
            <a:r>
              <a:rPr lang="en-US" sz="4000" b="1" dirty="0">
                <a:solidFill>
                  <a:srgbClr val="0032A0"/>
                </a:solidFill>
                <a:latin typeface="Open Sans" panose="020B0606030504020204" pitchFamily="34" charset="0"/>
                <a:ea typeface="Open Sans" panose="020B0606030504020204" pitchFamily="34" charset="0"/>
                <a:cs typeface="Open Sans" panose="020B0606030504020204" pitchFamily="34" charset="0"/>
              </a:rPr>
              <a:t> &amp; </a:t>
            </a:r>
          </a:p>
          <a:p>
            <a:r>
              <a:rPr lang="en-US" sz="4000" b="1" dirty="0">
                <a:solidFill>
                  <a:srgbClr val="0032A0"/>
                </a:solidFill>
                <a:latin typeface="Open Sans" panose="020B0606030504020204" pitchFamily="34" charset="0"/>
                <a:ea typeface="Open Sans" panose="020B0606030504020204" pitchFamily="34" charset="0"/>
                <a:cs typeface="Open Sans" panose="020B0606030504020204" pitchFamily="34" charset="0"/>
              </a:rPr>
              <a:t>Hello to Workday Performance!</a:t>
            </a:r>
          </a:p>
        </p:txBody>
      </p:sp>
      <p:pic>
        <p:nvPicPr>
          <p:cNvPr id="1028" name="Picture 4" descr="Download Tombstone, Rip, Dead. Royalty-Free Vector Graphic ...">
            <a:extLst>
              <a:ext uri="{FF2B5EF4-FFF2-40B4-BE49-F238E27FC236}">
                <a16:creationId xmlns:a16="http://schemas.microsoft.com/office/drawing/2014/main" id="{5DD92C11-14DE-43D4-9BED-CCC4B38436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21139" y="1744746"/>
            <a:ext cx="3504036" cy="43053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EE4E5B76-5F86-EA70-9CF0-65F02CC3AED3}"/>
              </a:ext>
            </a:extLst>
          </p:cNvPr>
          <p:cNvSpPr txBox="1"/>
          <p:nvPr/>
        </p:nvSpPr>
        <p:spPr>
          <a:xfrm>
            <a:off x="8316993" y="3793093"/>
            <a:ext cx="1712328" cy="830997"/>
          </a:xfrm>
          <a:prstGeom prst="rect">
            <a:avLst/>
          </a:prstGeom>
          <a:noFill/>
        </p:spPr>
        <p:txBody>
          <a:bodyPr wrap="none" rtlCol="0">
            <a:spAutoFit/>
          </a:bodyPr>
          <a:lstStyle/>
          <a:p>
            <a:r>
              <a:rPr lang="en-US" sz="4800" dirty="0" err="1">
                <a:latin typeface="Lucida Console" panose="020B0609040504020204" pitchFamily="49" charset="0"/>
              </a:rPr>
              <a:t>ePDP</a:t>
            </a:r>
            <a:endParaRPr lang="en-US" sz="4800" dirty="0">
              <a:latin typeface="Lucida Console" panose="020B0609040504020204" pitchFamily="49" charset="0"/>
            </a:endParaRPr>
          </a:p>
        </p:txBody>
      </p:sp>
    </p:spTree>
    <p:extLst>
      <p:ext uri="{BB962C8B-B14F-4D97-AF65-F5344CB8AC3E}">
        <p14:creationId xmlns:p14="http://schemas.microsoft.com/office/powerpoint/2010/main" val="42193162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D29DF0AD-2D77-B98A-6104-F95C46DE8776}"/>
              </a:ext>
            </a:extLst>
          </p:cNvPr>
          <p:cNvSpPr/>
          <p:nvPr/>
        </p:nvSpPr>
        <p:spPr>
          <a:xfrm>
            <a:off x="0" y="4358244"/>
            <a:ext cx="12192000" cy="2499757"/>
          </a:xfrm>
          <a:prstGeom prst="rect">
            <a:avLst/>
          </a:prstGeom>
          <a:solidFill>
            <a:srgbClr val="E1EF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Content Placeholder 2">
            <a:extLst>
              <a:ext uri="{FF2B5EF4-FFF2-40B4-BE49-F238E27FC236}">
                <a16:creationId xmlns:a16="http://schemas.microsoft.com/office/drawing/2014/main" id="{350F5C9D-D7D8-E241-9706-AEFA52ABF3A0}"/>
              </a:ext>
            </a:extLst>
          </p:cNvPr>
          <p:cNvSpPr txBox="1">
            <a:spLocks/>
          </p:cNvSpPr>
          <p:nvPr/>
        </p:nvSpPr>
        <p:spPr>
          <a:xfrm>
            <a:off x="436121" y="1125935"/>
            <a:ext cx="11518088" cy="323230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buClr>
                <a:srgbClr val="0065A4"/>
              </a:buClr>
              <a:buSzPct val="140000"/>
            </a:pPr>
            <a:r>
              <a:rPr lang="en-US" b="1" dirty="0">
                <a:latin typeface="Open Sans" panose="020B0606030504020204" pitchFamily="34" charset="0"/>
                <a:ea typeface="Open Sans" panose="020B0606030504020204" pitchFamily="34" charset="0"/>
                <a:cs typeface="Open Sans" panose="020B0606030504020204" pitchFamily="34" charset="0"/>
              </a:rPr>
              <a:t>Key Updates &amp; Changes</a:t>
            </a:r>
            <a:endParaRPr lang="en-US" sz="1600" dirty="0">
              <a:latin typeface="Open Sans" panose="020B0606030504020204" pitchFamily="34" charset="0"/>
              <a:ea typeface="Open Sans" panose="020B0606030504020204" pitchFamily="34" charset="0"/>
              <a:cs typeface="Open Sans" panose="020B0606030504020204" pitchFamily="34" charset="0"/>
            </a:endParaRPr>
          </a:p>
          <a:p>
            <a:pPr marL="342900" indent="-342900" algn="l">
              <a:lnSpc>
                <a:spcPct val="120000"/>
              </a:lnSpc>
              <a:buClr>
                <a:srgbClr val="0065A4"/>
              </a:buClr>
              <a:buSzPct val="140000"/>
              <a:buFont typeface="Arial" panose="020B0604020202020204" pitchFamily="34" charset="0"/>
              <a:buChar char="•"/>
            </a:pPr>
            <a:r>
              <a:rPr lang="en-US" sz="1600" dirty="0">
                <a:latin typeface="Open Sans" panose="020B0606030504020204" pitchFamily="34" charset="0"/>
                <a:ea typeface="Open Sans" panose="020B0606030504020204" pitchFamily="34" charset="0"/>
                <a:cs typeface="Open Sans" panose="020B0606030504020204" pitchFamily="34" charset="0"/>
              </a:rPr>
              <a:t>Quarterly check-ins “Big-5”</a:t>
            </a:r>
          </a:p>
          <a:p>
            <a:pPr marL="800100" lvl="1" indent="-342900" algn="l">
              <a:lnSpc>
                <a:spcPct val="120000"/>
              </a:lnSpc>
              <a:buClr>
                <a:srgbClr val="0065A4"/>
              </a:buClr>
              <a:buSzPct val="140000"/>
              <a:buFont typeface="Arial" panose="020B0604020202020204" pitchFamily="34" charset="0"/>
              <a:buChar char="•"/>
            </a:pPr>
            <a:r>
              <a:rPr lang="en-US" sz="1400" dirty="0">
                <a:latin typeface="Open Sans" panose="020B0606030504020204" pitchFamily="34" charset="0"/>
                <a:ea typeface="Open Sans" panose="020B0606030504020204" pitchFamily="34" charset="0"/>
                <a:cs typeface="Open Sans" panose="020B0606030504020204" pitchFamily="34" charset="0"/>
              </a:rPr>
              <a:t>Regular goal setting and updates, linked to employee core competencies</a:t>
            </a:r>
          </a:p>
          <a:p>
            <a:pPr marL="800100" lvl="1" indent="-342900" algn="l">
              <a:lnSpc>
                <a:spcPct val="120000"/>
              </a:lnSpc>
              <a:buClr>
                <a:srgbClr val="0065A4"/>
              </a:buClr>
              <a:buSzPct val="140000"/>
              <a:buFont typeface="Arial" panose="020B0604020202020204" pitchFamily="34" charset="0"/>
              <a:buChar char="•"/>
            </a:pPr>
            <a:r>
              <a:rPr lang="en-US" sz="1400" dirty="0">
                <a:latin typeface="Open Sans" panose="020B0606030504020204" pitchFamily="34" charset="0"/>
                <a:ea typeface="Open Sans" panose="020B0606030504020204" pitchFamily="34" charset="0"/>
                <a:cs typeface="Open Sans" panose="020B0606030504020204" pitchFamily="34" charset="0"/>
              </a:rPr>
              <a:t>Short, ongoing feedback discussions, part of regular one-on-ones</a:t>
            </a:r>
            <a:endParaRPr lang="en-US" sz="1600" dirty="0">
              <a:latin typeface="Open Sans" panose="020B0606030504020204" pitchFamily="34" charset="0"/>
              <a:ea typeface="Open Sans" panose="020B0606030504020204" pitchFamily="34" charset="0"/>
              <a:cs typeface="Open Sans" panose="020B0606030504020204" pitchFamily="34" charset="0"/>
            </a:endParaRPr>
          </a:p>
          <a:p>
            <a:pPr marL="342900" indent="-342900" algn="l">
              <a:lnSpc>
                <a:spcPct val="120000"/>
              </a:lnSpc>
              <a:buClr>
                <a:srgbClr val="0065A4"/>
              </a:buClr>
              <a:buSzPct val="140000"/>
              <a:buFont typeface="Arial" panose="020B0604020202020204" pitchFamily="34" charset="0"/>
              <a:buChar char="•"/>
            </a:pPr>
            <a:r>
              <a:rPr lang="en-US" sz="1600" dirty="0">
                <a:latin typeface="Open Sans" panose="020B0606030504020204" pitchFamily="34" charset="0"/>
                <a:ea typeface="Open Sans" panose="020B0606030504020204" pitchFamily="34" charset="0"/>
                <a:cs typeface="Open Sans" panose="020B0606030504020204" pitchFamily="34" charset="0"/>
              </a:rPr>
              <a:t>Accessibility &amp; Visibility</a:t>
            </a:r>
          </a:p>
          <a:p>
            <a:pPr marL="800100" lvl="1" indent="-342900" algn="l">
              <a:lnSpc>
                <a:spcPct val="120000"/>
              </a:lnSpc>
              <a:buClr>
                <a:srgbClr val="0065A4"/>
              </a:buClr>
              <a:buSzPct val="140000"/>
              <a:buFont typeface="Arial" panose="020B0604020202020204" pitchFamily="34" charset="0"/>
              <a:buChar char="•"/>
            </a:pPr>
            <a:r>
              <a:rPr lang="en-US" sz="1400" dirty="0">
                <a:latin typeface="Open Sans" panose="020B0606030504020204" pitchFamily="34" charset="0"/>
                <a:ea typeface="Open Sans" panose="020B0606030504020204" pitchFamily="34" charset="0"/>
                <a:cs typeface="Open Sans" panose="020B0606030504020204" pitchFamily="34" charset="0"/>
              </a:rPr>
              <a:t>Update goals anytime through employee profile </a:t>
            </a:r>
          </a:p>
          <a:p>
            <a:pPr marL="342900" indent="-342900" algn="l">
              <a:lnSpc>
                <a:spcPct val="120000"/>
              </a:lnSpc>
              <a:buClr>
                <a:srgbClr val="0065A4"/>
              </a:buClr>
              <a:buSzPct val="140000"/>
              <a:buFont typeface="Arial" panose="020B0604020202020204" pitchFamily="34" charset="0"/>
              <a:buChar char="•"/>
            </a:pPr>
            <a:r>
              <a:rPr lang="en-US" sz="1600" dirty="0">
                <a:latin typeface="Open Sans" panose="020B0606030504020204" pitchFamily="34" charset="0"/>
                <a:ea typeface="Open Sans" panose="020B0606030504020204" pitchFamily="34" charset="0"/>
                <a:cs typeface="Open Sans" panose="020B0606030504020204" pitchFamily="34" charset="0"/>
              </a:rPr>
              <a:t>Implementing calibration as part of the review process (AP only)</a:t>
            </a:r>
          </a:p>
          <a:p>
            <a:pPr marL="800100" lvl="1" indent="-342900" algn="l">
              <a:lnSpc>
                <a:spcPct val="120000"/>
              </a:lnSpc>
              <a:buClr>
                <a:srgbClr val="0065A4"/>
              </a:buClr>
              <a:buSzPct val="140000"/>
              <a:buFont typeface="Arial" panose="020B0604020202020204" pitchFamily="34" charset="0"/>
              <a:buChar char="•"/>
            </a:pPr>
            <a:r>
              <a:rPr lang="en-US" sz="1400" dirty="0">
                <a:latin typeface="Open Sans" panose="020B0606030504020204" pitchFamily="34" charset="0"/>
                <a:ea typeface="Open Sans" panose="020B0606030504020204" pitchFamily="34" charset="0"/>
                <a:cs typeface="Open Sans" panose="020B0606030504020204" pitchFamily="34" charset="0"/>
              </a:rPr>
              <a:t>Conducted with Appointing Officer and Executive Officer levels to start</a:t>
            </a:r>
          </a:p>
        </p:txBody>
      </p:sp>
      <p:sp>
        <p:nvSpPr>
          <p:cNvPr id="4" name="Title 1">
            <a:extLst>
              <a:ext uri="{FF2B5EF4-FFF2-40B4-BE49-F238E27FC236}">
                <a16:creationId xmlns:a16="http://schemas.microsoft.com/office/drawing/2014/main" id="{D7E6D33A-D5EC-58E8-BEC6-8F4F50C3070B}"/>
              </a:ext>
            </a:extLst>
          </p:cNvPr>
          <p:cNvSpPr txBox="1">
            <a:spLocks/>
          </p:cNvSpPr>
          <p:nvPr/>
        </p:nvSpPr>
        <p:spPr>
          <a:xfrm>
            <a:off x="217046" y="324529"/>
            <a:ext cx="11860654" cy="688673"/>
          </a:xfrm>
          <a:prstGeom prst="rect">
            <a:avLst/>
          </a:prstGeom>
        </p:spPr>
        <p:txBody>
          <a:bodyPr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0032A0"/>
                </a:solidFill>
                <a:latin typeface="Open Sans" panose="020B0606030504020204" pitchFamily="34" charset="0"/>
                <a:ea typeface="Open Sans" panose="020B0606030504020204" pitchFamily="34" charset="0"/>
                <a:cs typeface="Open Sans" panose="020B0606030504020204" pitchFamily="34" charset="0"/>
              </a:rPr>
              <a:t>Workday Performance Review (2024-2025)</a:t>
            </a:r>
          </a:p>
        </p:txBody>
      </p:sp>
      <p:cxnSp>
        <p:nvCxnSpPr>
          <p:cNvPr id="7" name="Straight Connector 6">
            <a:extLst>
              <a:ext uri="{FF2B5EF4-FFF2-40B4-BE49-F238E27FC236}">
                <a16:creationId xmlns:a16="http://schemas.microsoft.com/office/drawing/2014/main" id="{6EC027EC-3E5C-A1E7-8699-F890699ECE07}"/>
              </a:ext>
            </a:extLst>
          </p:cNvPr>
          <p:cNvCxnSpPr>
            <a:cxnSpLocks/>
          </p:cNvCxnSpPr>
          <p:nvPr/>
        </p:nvCxnSpPr>
        <p:spPr>
          <a:xfrm>
            <a:off x="1216295" y="5511175"/>
            <a:ext cx="9423996" cy="0"/>
          </a:xfrm>
          <a:prstGeom prst="line">
            <a:avLst/>
          </a:prstGeom>
          <a:ln w="63500" cap="rnd">
            <a:solidFill>
              <a:srgbClr val="0032A0"/>
            </a:solidFill>
            <a:tailEnd type="triangle" w="med" len="sm"/>
          </a:ln>
        </p:spPr>
        <p:style>
          <a:lnRef idx="1">
            <a:schemeClr val="accent1"/>
          </a:lnRef>
          <a:fillRef idx="0">
            <a:schemeClr val="accent1"/>
          </a:fillRef>
          <a:effectRef idx="0">
            <a:schemeClr val="accent1"/>
          </a:effectRef>
          <a:fontRef idx="minor">
            <a:schemeClr val="tx1"/>
          </a:fontRef>
        </p:style>
      </p:cxnSp>
      <p:sp>
        <p:nvSpPr>
          <p:cNvPr id="8" name="Oval 7">
            <a:extLst>
              <a:ext uri="{FF2B5EF4-FFF2-40B4-BE49-F238E27FC236}">
                <a16:creationId xmlns:a16="http://schemas.microsoft.com/office/drawing/2014/main" id="{8FEB9C21-4EBC-1CE2-650C-D735BAA49267}"/>
              </a:ext>
            </a:extLst>
          </p:cNvPr>
          <p:cNvSpPr/>
          <p:nvPr/>
        </p:nvSpPr>
        <p:spPr>
          <a:xfrm>
            <a:off x="2399163" y="5396860"/>
            <a:ext cx="225466" cy="225466"/>
          </a:xfrm>
          <a:prstGeom prst="ellipse">
            <a:avLst/>
          </a:prstGeom>
          <a:solidFill>
            <a:srgbClr val="00A9E0"/>
          </a:solidFill>
          <a:ln w="38100">
            <a:solidFill>
              <a:srgbClr val="E1EF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C9FFBCC-2019-A40D-E020-AF90E931ED0C}"/>
              </a:ext>
            </a:extLst>
          </p:cNvPr>
          <p:cNvSpPr txBox="1"/>
          <p:nvPr/>
        </p:nvSpPr>
        <p:spPr>
          <a:xfrm>
            <a:off x="1600724" y="4514686"/>
            <a:ext cx="1822344" cy="769441"/>
          </a:xfrm>
          <a:prstGeom prst="rect">
            <a:avLst/>
          </a:prstGeom>
          <a:noFill/>
        </p:spPr>
        <p:txBody>
          <a:bodyPr wrap="square" rtlCol="0">
            <a:spAutoFit/>
          </a:bodyPr>
          <a:lstStyle/>
          <a:p>
            <a:pPr algn="ctr"/>
            <a:r>
              <a:rPr lang="en-US" sz="1600" b="1" dirty="0">
                <a:solidFill>
                  <a:srgbClr val="0032A0"/>
                </a:solidFill>
                <a:latin typeface="Lato" panose="020F0502020204030203" pitchFamily="34" charset="77"/>
              </a:rPr>
              <a:t>June 2024</a:t>
            </a:r>
            <a:br>
              <a:rPr lang="en-US" sz="1400" dirty="0">
                <a:latin typeface="Lato" panose="020F0502020204030203" pitchFamily="34" charset="77"/>
              </a:rPr>
            </a:br>
            <a:r>
              <a:rPr lang="en-US" sz="1400" dirty="0">
                <a:latin typeface="Lato" panose="020F0502020204030203" pitchFamily="34" charset="77"/>
              </a:rPr>
              <a:t>Evaluations begin </a:t>
            </a:r>
            <a:br>
              <a:rPr lang="en-US" sz="1400" dirty="0">
                <a:latin typeface="Lato" panose="020F0502020204030203" pitchFamily="34" charset="77"/>
              </a:rPr>
            </a:br>
            <a:r>
              <a:rPr lang="en-US" sz="1400" dirty="0">
                <a:latin typeface="Lato" panose="020F0502020204030203" pitchFamily="34" charset="77"/>
              </a:rPr>
              <a:t>in Workday</a:t>
            </a:r>
          </a:p>
        </p:txBody>
      </p:sp>
      <p:sp>
        <p:nvSpPr>
          <p:cNvPr id="10" name="Oval 9">
            <a:extLst>
              <a:ext uri="{FF2B5EF4-FFF2-40B4-BE49-F238E27FC236}">
                <a16:creationId xmlns:a16="http://schemas.microsoft.com/office/drawing/2014/main" id="{35045552-577C-92C3-574F-AEBF7D7E8093}"/>
              </a:ext>
            </a:extLst>
          </p:cNvPr>
          <p:cNvSpPr/>
          <p:nvPr/>
        </p:nvSpPr>
        <p:spPr>
          <a:xfrm>
            <a:off x="3772766" y="5396860"/>
            <a:ext cx="225466" cy="225466"/>
          </a:xfrm>
          <a:prstGeom prst="ellipse">
            <a:avLst/>
          </a:prstGeom>
          <a:solidFill>
            <a:srgbClr val="00A9E0"/>
          </a:solidFill>
          <a:ln w="38100">
            <a:solidFill>
              <a:srgbClr val="E1EF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C63D4E04-BDFB-972F-9880-DCAC2F648B40}"/>
              </a:ext>
            </a:extLst>
          </p:cNvPr>
          <p:cNvSpPr txBox="1"/>
          <p:nvPr/>
        </p:nvSpPr>
        <p:spPr>
          <a:xfrm>
            <a:off x="2624629" y="5735060"/>
            <a:ext cx="2521739" cy="769441"/>
          </a:xfrm>
          <a:prstGeom prst="rect">
            <a:avLst/>
          </a:prstGeom>
          <a:noFill/>
        </p:spPr>
        <p:txBody>
          <a:bodyPr wrap="square" rtlCol="0">
            <a:spAutoFit/>
          </a:bodyPr>
          <a:lstStyle/>
          <a:p>
            <a:pPr algn="ctr"/>
            <a:r>
              <a:rPr lang="en-US" sz="1600" b="1" dirty="0">
                <a:solidFill>
                  <a:srgbClr val="0032A0"/>
                </a:solidFill>
                <a:latin typeface="Lato" panose="020F0502020204030203" pitchFamily="34" charset="77"/>
              </a:rPr>
              <a:t>May – July 2024</a:t>
            </a:r>
            <a:br>
              <a:rPr lang="en-US" sz="1400" dirty="0">
                <a:latin typeface="Lato" panose="020F0502020204030203" pitchFamily="34" charset="77"/>
              </a:rPr>
            </a:br>
            <a:r>
              <a:rPr lang="en-US" sz="1400" dirty="0">
                <a:latin typeface="Lato" panose="020F0502020204030203" pitchFamily="34" charset="77"/>
              </a:rPr>
              <a:t>First employee/supervisor</a:t>
            </a:r>
            <a:br>
              <a:rPr lang="en-US" sz="1400" dirty="0">
                <a:latin typeface="Lato" panose="020F0502020204030203" pitchFamily="34" charset="77"/>
              </a:rPr>
            </a:br>
            <a:r>
              <a:rPr lang="en-US" sz="1400" dirty="0">
                <a:latin typeface="Lato" panose="020F0502020204030203" pitchFamily="34" charset="77"/>
              </a:rPr>
              <a:t>quarterly check-in</a:t>
            </a:r>
          </a:p>
        </p:txBody>
      </p:sp>
      <p:sp>
        <p:nvSpPr>
          <p:cNvPr id="12" name="Oval 11">
            <a:extLst>
              <a:ext uri="{FF2B5EF4-FFF2-40B4-BE49-F238E27FC236}">
                <a16:creationId xmlns:a16="http://schemas.microsoft.com/office/drawing/2014/main" id="{B49F4D64-4B3B-FDD3-1A50-EBDAB3DD654E}"/>
              </a:ext>
            </a:extLst>
          </p:cNvPr>
          <p:cNvSpPr/>
          <p:nvPr/>
        </p:nvSpPr>
        <p:spPr>
          <a:xfrm>
            <a:off x="6560935" y="5396860"/>
            <a:ext cx="225466" cy="225466"/>
          </a:xfrm>
          <a:prstGeom prst="ellipse">
            <a:avLst/>
          </a:prstGeom>
          <a:solidFill>
            <a:srgbClr val="00A9E0"/>
          </a:solidFill>
          <a:ln w="38100">
            <a:solidFill>
              <a:srgbClr val="E1EF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a:extLst>
              <a:ext uri="{FF2B5EF4-FFF2-40B4-BE49-F238E27FC236}">
                <a16:creationId xmlns:a16="http://schemas.microsoft.com/office/drawing/2014/main" id="{D726C599-40E1-0DD9-A02F-C4BBEAD877BD}"/>
              </a:ext>
            </a:extLst>
          </p:cNvPr>
          <p:cNvSpPr txBox="1"/>
          <p:nvPr/>
        </p:nvSpPr>
        <p:spPr>
          <a:xfrm>
            <a:off x="5406633" y="5734742"/>
            <a:ext cx="2521739" cy="1015663"/>
          </a:xfrm>
          <a:prstGeom prst="rect">
            <a:avLst/>
          </a:prstGeom>
          <a:noFill/>
        </p:spPr>
        <p:txBody>
          <a:bodyPr wrap="square" rtlCol="0">
            <a:spAutoFit/>
          </a:bodyPr>
          <a:lstStyle/>
          <a:p>
            <a:pPr algn="ctr"/>
            <a:r>
              <a:rPr lang="en-US" sz="1600" b="1" dirty="0">
                <a:solidFill>
                  <a:srgbClr val="0032A0"/>
                </a:solidFill>
                <a:latin typeface="Lato" panose="020F0502020204030203" pitchFamily="34" charset="77"/>
              </a:rPr>
              <a:t>November 2024 – January 2025</a:t>
            </a:r>
            <a:br>
              <a:rPr lang="en-US" sz="1400" dirty="0">
                <a:latin typeface="Lato" panose="020F0502020204030203" pitchFamily="34" charset="77"/>
              </a:rPr>
            </a:br>
            <a:r>
              <a:rPr lang="en-US" sz="1400" dirty="0">
                <a:latin typeface="Lato" panose="020F0502020204030203" pitchFamily="34" charset="77"/>
              </a:rPr>
              <a:t>Third employee/supervisor</a:t>
            </a:r>
            <a:br>
              <a:rPr lang="en-US" sz="1400" dirty="0">
                <a:latin typeface="Lato" panose="020F0502020204030203" pitchFamily="34" charset="77"/>
              </a:rPr>
            </a:br>
            <a:r>
              <a:rPr lang="en-US" sz="1400" dirty="0">
                <a:latin typeface="Lato" panose="020F0502020204030203" pitchFamily="34" charset="77"/>
              </a:rPr>
              <a:t>quarterly check-in</a:t>
            </a:r>
          </a:p>
        </p:txBody>
      </p:sp>
      <p:sp>
        <p:nvSpPr>
          <p:cNvPr id="14" name="Oval 13">
            <a:extLst>
              <a:ext uri="{FF2B5EF4-FFF2-40B4-BE49-F238E27FC236}">
                <a16:creationId xmlns:a16="http://schemas.microsoft.com/office/drawing/2014/main" id="{1010B97C-D023-A10C-CE14-4D4353F4B060}"/>
              </a:ext>
            </a:extLst>
          </p:cNvPr>
          <p:cNvSpPr/>
          <p:nvPr/>
        </p:nvSpPr>
        <p:spPr>
          <a:xfrm>
            <a:off x="5163652" y="5396860"/>
            <a:ext cx="225466" cy="225466"/>
          </a:xfrm>
          <a:prstGeom prst="ellipse">
            <a:avLst/>
          </a:prstGeom>
          <a:solidFill>
            <a:srgbClr val="00A9E0"/>
          </a:solidFill>
          <a:ln w="38100">
            <a:solidFill>
              <a:srgbClr val="E1EF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a:extLst>
              <a:ext uri="{FF2B5EF4-FFF2-40B4-BE49-F238E27FC236}">
                <a16:creationId xmlns:a16="http://schemas.microsoft.com/office/drawing/2014/main" id="{A966E8A0-CD99-F85D-171B-AE51BF228097}"/>
              </a:ext>
            </a:extLst>
          </p:cNvPr>
          <p:cNvSpPr txBox="1"/>
          <p:nvPr/>
        </p:nvSpPr>
        <p:spPr>
          <a:xfrm>
            <a:off x="3879102" y="4514685"/>
            <a:ext cx="2794566" cy="769441"/>
          </a:xfrm>
          <a:prstGeom prst="rect">
            <a:avLst/>
          </a:prstGeom>
          <a:noFill/>
        </p:spPr>
        <p:txBody>
          <a:bodyPr wrap="square" rtlCol="0">
            <a:spAutoFit/>
          </a:bodyPr>
          <a:lstStyle/>
          <a:p>
            <a:pPr algn="ctr"/>
            <a:r>
              <a:rPr lang="en-US" sz="1600" b="1" dirty="0">
                <a:solidFill>
                  <a:srgbClr val="0032A0"/>
                </a:solidFill>
                <a:latin typeface="Lato" panose="020F0502020204030203" pitchFamily="34" charset="77"/>
              </a:rPr>
              <a:t>August – October 2024</a:t>
            </a:r>
            <a:br>
              <a:rPr lang="en-US" sz="1400" dirty="0">
                <a:latin typeface="Lato" panose="020F0502020204030203" pitchFamily="34" charset="77"/>
              </a:rPr>
            </a:br>
            <a:r>
              <a:rPr lang="en-US" sz="1400" dirty="0">
                <a:latin typeface="Lato" panose="020F0502020204030203" pitchFamily="34" charset="77"/>
              </a:rPr>
              <a:t>Second employee/supervisor</a:t>
            </a:r>
            <a:br>
              <a:rPr lang="en-US" sz="1400" dirty="0">
                <a:latin typeface="Lato" panose="020F0502020204030203" pitchFamily="34" charset="77"/>
              </a:rPr>
            </a:br>
            <a:r>
              <a:rPr lang="en-US" sz="1400" dirty="0">
                <a:latin typeface="Lato" panose="020F0502020204030203" pitchFamily="34" charset="77"/>
              </a:rPr>
              <a:t>quarterly check-in</a:t>
            </a:r>
          </a:p>
        </p:txBody>
      </p:sp>
      <p:sp>
        <p:nvSpPr>
          <p:cNvPr id="16" name="Oval 15">
            <a:extLst>
              <a:ext uri="{FF2B5EF4-FFF2-40B4-BE49-F238E27FC236}">
                <a16:creationId xmlns:a16="http://schemas.microsoft.com/office/drawing/2014/main" id="{5A9E0B32-0DE9-2469-C7FC-00692E2B5704}"/>
              </a:ext>
            </a:extLst>
          </p:cNvPr>
          <p:cNvSpPr/>
          <p:nvPr/>
        </p:nvSpPr>
        <p:spPr>
          <a:xfrm>
            <a:off x="7940016" y="5396860"/>
            <a:ext cx="225466" cy="225466"/>
          </a:xfrm>
          <a:prstGeom prst="ellipse">
            <a:avLst/>
          </a:prstGeom>
          <a:solidFill>
            <a:srgbClr val="00A9E0"/>
          </a:solidFill>
          <a:ln w="38100">
            <a:solidFill>
              <a:srgbClr val="E1EF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6F849EB8-38EE-927C-6DEC-8FB4EBDD400E}"/>
              </a:ext>
            </a:extLst>
          </p:cNvPr>
          <p:cNvSpPr txBox="1"/>
          <p:nvPr/>
        </p:nvSpPr>
        <p:spPr>
          <a:xfrm>
            <a:off x="6786401" y="4514685"/>
            <a:ext cx="2391184" cy="769441"/>
          </a:xfrm>
          <a:prstGeom prst="rect">
            <a:avLst/>
          </a:prstGeom>
          <a:noFill/>
        </p:spPr>
        <p:txBody>
          <a:bodyPr wrap="square" rtlCol="0">
            <a:spAutoFit/>
          </a:bodyPr>
          <a:lstStyle/>
          <a:p>
            <a:pPr algn="ctr"/>
            <a:r>
              <a:rPr lang="en-US" sz="1600" b="1" dirty="0">
                <a:solidFill>
                  <a:srgbClr val="0032A0"/>
                </a:solidFill>
                <a:latin typeface="Lato" panose="020F0502020204030203" pitchFamily="34" charset="77"/>
              </a:rPr>
              <a:t>February – April 2025</a:t>
            </a:r>
            <a:br>
              <a:rPr lang="en-US" sz="1400" dirty="0">
                <a:latin typeface="Lato" panose="020F0502020204030203" pitchFamily="34" charset="77"/>
              </a:rPr>
            </a:br>
            <a:r>
              <a:rPr lang="en-US" sz="1400" dirty="0">
                <a:latin typeface="Lato" panose="020F0502020204030203" pitchFamily="34" charset="77"/>
              </a:rPr>
              <a:t>Final employee/supervisor</a:t>
            </a:r>
            <a:br>
              <a:rPr lang="en-US" sz="1400" dirty="0">
                <a:latin typeface="Lato" panose="020F0502020204030203" pitchFamily="34" charset="77"/>
              </a:rPr>
            </a:br>
            <a:r>
              <a:rPr lang="en-US" sz="1400" dirty="0">
                <a:latin typeface="Lato" panose="020F0502020204030203" pitchFamily="34" charset="77"/>
              </a:rPr>
              <a:t>quarterly check-in</a:t>
            </a:r>
          </a:p>
        </p:txBody>
      </p:sp>
      <p:sp>
        <p:nvSpPr>
          <p:cNvPr id="19" name="Oval 18">
            <a:extLst>
              <a:ext uri="{FF2B5EF4-FFF2-40B4-BE49-F238E27FC236}">
                <a16:creationId xmlns:a16="http://schemas.microsoft.com/office/drawing/2014/main" id="{FA876F57-8261-D75C-DB3B-2271B3248CF6}"/>
              </a:ext>
            </a:extLst>
          </p:cNvPr>
          <p:cNvSpPr/>
          <p:nvPr/>
        </p:nvSpPr>
        <p:spPr>
          <a:xfrm>
            <a:off x="9324545" y="5396860"/>
            <a:ext cx="225466" cy="225466"/>
          </a:xfrm>
          <a:prstGeom prst="ellipse">
            <a:avLst/>
          </a:prstGeom>
          <a:solidFill>
            <a:srgbClr val="00A9E0"/>
          </a:solidFill>
          <a:ln w="38100">
            <a:solidFill>
              <a:srgbClr val="E1EF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98435AE5-7A6D-D335-62D1-12489D338CEA}"/>
              </a:ext>
            </a:extLst>
          </p:cNvPr>
          <p:cNvSpPr txBox="1"/>
          <p:nvPr/>
        </p:nvSpPr>
        <p:spPr>
          <a:xfrm>
            <a:off x="8181887" y="5735060"/>
            <a:ext cx="2521739" cy="553998"/>
          </a:xfrm>
          <a:prstGeom prst="rect">
            <a:avLst/>
          </a:prstGeom>
          <a:noFill/>
        </p:spPr>
        <p:txBody>
          <a:bodyPr wrap="square" rtlCol="0">
            <a:spAutoFit/>
          </a:bodyPr>
          <a:lstStyle/>
          <a:p>
            <a:pPr algn="ctr"/>
            <a:r>
              <a:rPr lang="en-US" sz="1600" b="1" dirty="0">
                <a:solidFill>
                  <a:srgbClr val="0032A0"/>
                </a:solidFill>
                <a:latin typeface="Lato" panose="020F0502020204030203" pitchFamily="34" charset="77"/>
              </a:rPr>
              <a:t>April 2025</a:t>
            </a:r>
            <a:br>
              <a:rPr lang="en-US" sz="1400" dirty="0">
                <a:latin typeface="Lato" panose="020F0502020204030203" pitchFamily="34" charset="77"/>
              </a:rPr>
            </a:br>
            <a:r>
              <a:rPr lang="en-US" sz="1400" dirty="0">
                <a:latin typeface="Lato" panose="020F0502020204030203" pitchFamily="34" charset="77"/>
              </a:rPr>
              <a:t>Evaluations due</a:t>
            </a:r>
          </a:p>
        </p:txBody>
      </p:sp>
    </p:spTree>
    <p:extLst>
      <p:ext uri="{BB962C8B-B14F-4D97-AF65-F5344CB8AC3E}">
        <p14:creationId xmlns:p14="http://schemas.microsoft.com/office/powerpoint/2010/main" val="40623663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65A4"/>
            </a:gs>
            <a:gs pos="100000">
              <a:srgbClr val="0032A0"/>
            </a:gs>
          </a:gsLst>
          <a:lin ang="108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A3F66-024E-954E-9B35-EE665D7297E7}"/>
              </a:ext>
            </a:extLst>
          </p:cNvPr>
          <p:cNvSpPr txBox="1">
            <a:spLocks/>
          </p:cNvSpPr>
          <p:nvPr/>
        </p:nvSpPr>
        <p:spPr>
          <a:xfrm>
            <a:off x="716110" y="2783337"/>
            <a:ext cx="9826251" cy="783161"/>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400" b="1" dirty="0">
                <a:solidFill>
                  <a:schemeClr val="bg1"/>
                </a:solidFill>
                <a:latin typeface="Open Sans" panose="020B0606030504020204" pitchFamily="34" charset="0"/>
                <a:ea typeface="Open Sans" panose="020B0606030504020204" pitchFamily="34" charset="0"/>
                <a:cs typeface="Open Sans" panose="020B0606030504020204" pitchFamily="34" charset="0"/>
              </a:rPr>
              <a:t>Workday Platform Demo</a:t>
            </a:r>
          </a:p>
        </p:txBody>
      </p:sp>
      <p:cxnSp>
        <p:nvCxnSpPr>
          <p:cNvPr id="4" name="Straight Connector 3">
            <a:extLst>
              <a:ext uri="{FF2B5EF4-FFF2-40B4-BE49-F238E27FC236}">
                <a16:creationId xmlns:a16="http://schemas.microsoft.com/office/drawing/2014/main" id="{E240006A-CB1F-F14A-8CCD-5F706C0ED509}"/>
              </a:ext>
            </a:extLst>
          </p:cNvPr>
          <p:cNvCxnSpPr>
            <a:cxnSpLocks/>
          </p:cNvCxnSpPr>
          <p:nvPr/>
        </p:nvCxnSpPr>
        <p:spPr>
          <a:xfrm>
            <a:off x="788029" y="3815541"/>
            <a:ext cx="7016269" cy="0"/>
          </a:xfrm>
          <a:prstGeom prst="line">
            <a:avLst/>
          </a:prstGeom>
          <a:noFill/>
          <a:ln w="57150" cap="rnd">
            <a:solidFill>
              <a:schemeClr val="bg1"/>
            </a:solidFill>
            <a:prstDash val="solid"/>
            <a:round/>
          </a:ln>
          <a:effectLst>
            <a:outerShdw blurRad="50800" dist="38100" dir="2700000" algn="tl" rotWithShape="0">
              <a:prstClr val="black">
                <a:alpha val="40000"/>
              </a:prstClr>
            </a:outerShdw>
          </a:effectLst>
          <a:sp3d/>
        </p:spPr>
        <p:style>
          <a:lnRef idx="0">
            <a:scrgbClr r="0" g="0" b="0"/>
          </a:lnRef>
          <a:fillRef idx="0">
            <a:scrgbClr r="0" g="0" b="0"/>
          </a:fillRef>
          <a:effectRef idx="0">
            <a:scrgbClr r="0" g="0" b="0"/>
          </a:effectRef>
          <a:fontRef idx="none"/>
        </p:style>
      </p:cxnSp>
      <p:pic>
        <p:nvPicPr>
          <p:cNvPr id="5" name="Picture 4">
            <a:extLst>
              <a:ext uri="{FF2B5EF4-FFF2-40B4-BE49-F238E27FC236}">
                <a16:creationId xmlns:a16="http://schemas.microsoft.com/office/drawing/2014/main" id="{D67F42EE-24ED-2447-AD98-14EC1782D61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98502" y="6011494"/>
            <a:ext cx="2244163" cy="619079"/>
          </a:xfrm>
          <a:prstGeom prst="rect">
            <a:avLst/>
          </a:prstGeom>
        </p:spPr>
      </p:pic>
    </p:spTree>
    <p:extLst>
      <p:ext uri="{BB962C8B-B14F-4D97-AF65-F5344CB8AC3E}">
        <p14:creationId xmlns:p14="http://schemas.microsoft.com/office/powerpoint/2010/main" val="1715572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13684</TotalTime>
  <Words>326</Words>
  <Application>Microsoft Office PowerPoint</Application>
  <PresentationFormat>Widescreen</PresentationFormat>
  <Paragraphs>38</Paragraphs>
  <Slides>5</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vt:i4>
      </vt:variant>
    </vt:vector>
  </HeadingPairs>
  <TitlesOfParts>
    <vt:vector size="14" baseType="lpstr">
      <vt:lpstr>Arial</vt:lpstr>
      <vt:lpstr>Calibri</vt:lpstr>
      <vt:lpstr>Calibri Light</vt:lpstr>
      <vt:lpstr>Century Gothic</vt:lpstr>
      <vt:lpstr>Lato</vt:lpstr>
      <vt:lpstr>Lucida Console</vt:lpstr>
      <vt:lpstr>Open Sans</vt:lpstr>
      <vt:lpstr>Wingdings</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SLIDE OPTION 1</dc:title>
  <dc:creator>HW Marketing</dc:creator>
  <cp:lastModifiedBy>Natalie Trent</cp:lastModifiedBy>
  <cp:revision>84</cp:revision>
  <dcterms:created xsi:type="dcterms:W3CDTF">2022-03-23T14:49:53Z</dcterms:created>
  <dcterms:modified xsi:type="dcterms:W3CDTF">2025-03-27T13:52:24Z</dcterms:modified>
</cp:coreProperties>
</file>