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299" r:id="rId4"/>
    <p:sldId id="258" r:id="rId5"/>
    <p:sldId id="302" r:id="rId6"/>
    <p:sldId id="305" r:id="rId7"/>
    <p:sldId id="304" r:id="rId8"/>
    <p:sldId id="301" r:id="rId9"/>
    <p:sldId id="261" r:id="rId10"/>
    <p:sldId id="262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A7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FAFAD-EC64-4EF8-B54C-05DB196BD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C5F5EF-74EA-4ADD-BE63-7E9680B6B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4D581-70D5-4F28-8F70-F5755D32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C2391-3D8B-4424-B5FB-DFD6257B4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D2FEC-587A-409E-8CBF-B74061F3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0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B511D-0993-45B5-B613-A87CC975B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B8DBE0-562F-450E-AA1C-ACE101BC1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586F5-76CA-487D-BDAC-A4ECB21F7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ED71F-043E-4C7B-BBA6-8121FC853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5D095-50B4-4157-B2FD-00427A552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DA0959-88CA-4FEE-A70E-7439DF432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E87D79-2893-4764-8F34-80CBD5C61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FDAE5-1672-4414-AB73-C5E153845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44709-FC91-48C3-BAD0-87FF56239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50C1E-C795-48A8-9C6B-3319EB25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F51F8-76EF-4B82-938B-F29D80250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9E63F-60C9-4E82-9B47-AFA36CA02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C82E6-38E0-4676-A0DC-CDE28A534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121C5-961D-4E73-9065-3746395FD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E61CA-63F8-49FE-933B-2B05F46A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28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7E89B-4D71-4235-B6E3-AEE5CC5AB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982C0-3BF0-4E3C-8ECB-862D7A9BB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A2F08-4FB7-4AF1-B1D9-C5A83C921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5B5DB-396B-499C-98CB-728F8373E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7BAF5-C087-41DD-AC45-769BE4898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9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C2CC1-44F3-4C00-ADC7-6DC977DAF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7FC3A-60E5-4023-A823-52E239A1F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E71EC-A630-4847-A0C6-48E6BE4E3E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797614-A97C-49D3-B58D-7A6540283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60423-19DF-4FDF-85E6-BFCA6CF09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4C0A9-0A52-4FB6-BF93-6407AC5B8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9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69748-0989-4276-B60A-DC706B7F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BEED1-56FC-4887-A098-434A1B85F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FD77F-63C2-49E6-9F63-E2B44E3E1A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B17BE5-D40C-470C-9C5E-179ACB273C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33CAD2-647E-4EBA-B052-B760332A99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43E5B-C8D2-4365-B8CB-3E22854AF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D06AC9-AEF9-4558-A0B3-900331038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DCE66-0EF5-4E37-9B54-79D311BF9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6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5A39D-9725-4950-B0BA-419CCFB23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2145EE-D26C-48FC-9617-5B5560E33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34E3C-1336-4BEB-83BC-9B91C8058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DBA27A-1C2C-4B98-8BD2-3E2FB5FA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40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878D9E-CC42-441C-9B09-2AD3F30F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F7DEBC-EA5D-48AA-9F78-D52FD30EC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EC82F-AA0E-4D7D-A252-99C9DCF3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8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726F-FFC7-4D86-A0C4-D9AD6FACC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515F3-CC96-412A-9D46-6FAB0DA30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0A21D3-993B-4AE8-8447-D78855098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A97530-079B-450A-9A58-F5E77D1F9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20CE6-4507-4811-88C4-2B609BA1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80EA6-E501-4025-90F7-251E636B1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6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8A117-B7FC-4981-8B27-83204FFA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884CF1-DCB4-4AC0-81B1-F9BBA5E5B7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81D1E-4DD5-4FE6-BFB0-85FE606B7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F0932-7423-4F33-99C0-FC94CDEE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B2F81D-7C14-42DD-B521-8F3DB94BE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76087-51D7-4E2C-978E-212099EA5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2F66C8-5B82-4166-8954-865BB0C1B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DB7914-6A8F-4C69-916B-AA5A24506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0A02-4BDA-4C1E-936A-08C7C4297E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78EE4-C657-4E0A-9DBF-0C37DA331B37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F8D366-7A7F-4AAA-8FB2-6066F798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CF975-CF0C-4A28-87C3-A38B9A5F7E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5A9BE-E167-4D33-943E-27A5E07BF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22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B0592-EA09-4E1D-A948-C7E1D0ECA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106C1A-3922-49F4-B8A4-827141BAC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D9639E-3A52-4B6E-8DE3-B5E2E51BCD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955ADD5-5BF6-4471-B778-53A15C78584D}"/>
              </a:ext>
            </a:extLst>
          </p:cNvPr>
          <p:cNvSpPr txBox="1">
            <a:spLocks/>
          </p:cNvSpPr>
          <p:nvPr/>
        </p:nvSpPr>
        <p:spPr>
          <a:xfrm>
            <a:off x="1524000" y="1946275"/>
            <a:ext cx="9144000" cy="16557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Laker Food Co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8A03220-201D-41FE-A16A-0B735E318B58}"/>
              </a:ext>
            </a:extLst>
          </p:cNvPr>
          <p:cNvSpPr txBox="1">
            <a:spLocks/>
          </p:cNvSpPr>
          <p:nvPr/>
        </p:nvSpPr>
        <p:spPr>
          <a:xfrm>
            <a:off x="1524000" y="359806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HR Manager – Will Silvey</a:t>
            </a:r>
          </a:p>
          <a:p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HR Coordinator – Ally Carter</a:t>
            </a:r>
          </a:p>
          <a:p>
            <a:r>
              <a:rPr lang="en-US" sz="2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dininghr@gvsu.edu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E20C90B-C907-4CD9-B526-668279E775C8}"/>
              </a:ext>
            </a:extLst>
          </p:cNvPr>
          <p:cNvCxnSpPr/>
          <p:nvPr/>
        </p:nvCxnSpPr>
        <p:spPr>
          <a:xfrm>
            <a:off x="4476974" y="3602038"/>
            <a:ext cx="323805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546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97037-879D-4081-B3C7-F56E56C7B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5B216-0172-43A8-A706-464CB5CE7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F241CF-F56B-4045-B164-C40CA7C033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0"/>
            <a:ext cx="12192000" cy="686875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FC37213-6998-4648-96A6-14CCB20F4E25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Coming into a shift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8B68AE1-EA09-4C36-A7FA-4BD0F031E1CF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Clock in only after you are fully in your uniform</a:t>
            </a:r>
          </a:p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Only clock in if you are scheduled</a:t>
            </a:r>
          </a:p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If you are scheduled a close shift, once you are done with your closing tasks, clock out.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 may be clocking out before your scheduled out time</a:t>
            </a:r>
          </a:p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Be on time to your shift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If you are taking the bus, please give yourself plenty of time.</a:t>
            </a:r>
          </a:p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have designated space for you to leave your personal items if you are coming to work straight from class</a:t>
            </a:r>
          </a:p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 will be assigned a location code for each location your work, please only use the location code for the location you are punch into each shift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93C0B7-EC1F-427D-9DAA-018D8772E9ED}"/>
              </a:ext>
            </a:extLst>
          </p:cNvPr>
          <p:cNvCxnSpPr>
            <a:cxnSpLocks/>
          </p:cNvCxnSpPr>
          <p:nvPr/>
        </p:nvCxnSpPr>
        <p:spPr>
          <a:xfrm>
            <a:off x="959224" y="1473798"/>
            <a:ext cx="998130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455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EC166-CF10-4633-B237-265822F8B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7384C6-F13D-47FB-B6BC-3981DA535D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FD0ED48-28E7-4AAB-978D-D8D6CC4CAA7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If the Location Isn’t For You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06F8208-61CD-4916-B608-65B86C72C169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328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If you have found a different job on campus: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Please give a 2 week notice to the location you are currently working.</a:t>
            </a:r>
          </a:p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If you don’t like the location, you are working at: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Please let the manager or student manager know at current location, so they can reach out to other locations within Laker Food Co to see if we can find a better fit for you.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Human Resources will need to approve your location transfer before being final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32C8719-A4F2-4BC9-9EB2-531C92DD1C93}"/>
              </a:ext>
            </a:extLst>
          </p:cNvPr>
          <p:cNvCxnSpPr>
            <a:cxnSpLocks/>
          </p:cNvCxnSpPr>
          <p:nvPr/>
        </p:nvCxnSpPr>
        <p:spPr>
          <a:xfrm>
            <a:off x="959224" y="1473798"/>
            <a:ext cx="998130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40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FC370-93EF-4C73-BC57-09AD5119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4B4BA-A768-465C-BB08-C98E9FC81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BA7241-B717-4B9D-A513-4B880AF590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9A8CDD3-D209-409C-9AA3-F98ADCD893F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CORE Training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3AB3A7F-B560-4FEC-B151-01EB0A4BF1A7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Clr>
                <a:srgbClr val="002060"/>
              </a:buClr>
              <a:buNone/>
            </a:pPr>
            <a:endParaRPr 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EB49F4D-AFCB-45C6-8D0E-E711D58A5C58}"/>
              </a:ext>
            </a:extLst>
          </p:cNvPr>
          <p:cNvCxnSpPr>
            <a:cxnSpLocks/>
          </p:cNvCxnSpPr>
          <p:nvPr/>
        </p:nvCxnSpPr>
        <p:spPr>
          <a:xfrm>
            <a:off x="959224" y="1473798"/>
            <a:ext cx="998130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AA57DA7-3CD9-06A4-9781-D605165A14E6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Online training </a:t>
            </a:r>
            <a:r>
              <a:rPr lang="en-US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required</a:t>
            </a: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by all student employees with Laker Food Co</a:t>
            </a:r>
          </a:p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Employees will be paid for time taking the training, and will count toward your weekly 20 limit the week it is taken</a:t>
            </a:r>
          </a:p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Training will be found on Blackboard once you arrive to campus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Organizations -&gt; Laker Food Co Staff -&gt; Employee Training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77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78762-D21C-49E9-ABAE-5EE05934E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1246-FD81-46BE-BC02-4B82BEE7A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4D21E2-D5F8-44C1-AA10-1DC775FCA8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0"/>
            <a:ext cx="12192000" cy="686875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A4512F6-33AD-4559-8BC9-9B62195BA6C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Uniform</a:t>
            </a:r>
            <a:endParaRPr lang="en-US" sz="5400" i="1" dirty="0">
              <a:solidFill>
                <a:srgbClr val="36A7AF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292E86-6647-4D1B-A4F1-E4702F39AABD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We supply</a:t>
            </a:r>
          </a:p>
          <a:p>
            <a:pPr lvl="1">
              <a:buClr>
                <a:srgbClr val="002060"/>
              </a:buClr>
            </a:pPr>
            <a:r>
              <a:rPr lang="en-US" sz="3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Shirt</a:t>
            </a:r>
          </a:p>
          <a:p>
            <a:pPr lvl="1">
              <a:buClr>
                <a:srgbClr val="002060"/>
              </a:buClr>
            </a:pPr>
            <a:r>
              <a:rPr lang="en-US" sz="3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Hat</a:t>
            </a:r>
          </a:p>
          <a:p>
            <a:pPr lvl="1">
              <a:buClr>
                <a:srgbClr val="002060"/>
              </a:buClr>
            </a:pPr>
            <a:r>
              <a:rPr lang="en-US" sz="3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Nametag</a:t>
            </a:r>
          </a:p>
          <a:p>
            <a:pPr lvl="1">
              <a:buClr>
                <a:srgbClr val="002060"/>
              </a:buClr>
            </a:pPr>
            <a:r>
              <a:rPr lang="en-US" sz="3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Apron for each shift</a:t>
            </a:r>
          </a:p>
          <a:p>
            <a:pPr>
              <a:buClr>
                <a:srgbClr val="002060"/>
              </a:buClr>
            </a:pP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 will need to purchase</a:t>
            </a:r>
          </a:p>
          <a:p>
            <a:pPr lvl="1">
              <a:buClr>
                <a:srgbClr val="002060"/>
              </a:buClr>
            </a:pPr>
            <a:r>
              <a:rPr lang="en-US" sz="3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Black dress pants, no leggings or black jeans</a:t>
            </a:r>
          </a:p>
          <a:p>
            <a:pPr lvl="1">
              <a:buClr>
                <a:srgbClr val="002060"/>
              </a:buClr>
            </a:pPr>
            <a:r>
              <a:rPr lang="en-US" sz="3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Black non-slip shoes</a:t>
            </a:r>
          </a:p>
          <a:p>
            <a:pPr lvl="1">
              <a:buClr>
                <a:srgbClr val="002060"/>
              </a:buClr>
            </a:pPr>
            <a:r>
              <a:rPr lang="en-US" sz="3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Links to items to purchase can be found on Laker Food Co’s Blackboard page</a:t>
            </a:r>
          </a:p>
          <a:p>
            <a:pPr>
              <a:buClr>
                <a:srgbClr val="002060"/>
              </a:buClr>
            </a:pPr>
            <a:endParaRPr lang="en-US" sz="4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9E77B7-FDFB-4F7D-B080-B85BAE084159}"/>
              </a:ext>
            </a:extLst>
          </p:cNvPr>
          <p:cNvCxnSpPr>
            <a:cxnSpLocks/>
          </p:cNvCxnSpPr>
          <p:nvPr/>
        </p:nvCxnSpPr>
        <p:spPr>
          <a:xfrm>
            <a:off x="959224" y="1473798"/>
            <a:ext cx="998130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263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78762-D21C-49E9-ABAE-5EE05934E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1246-FD81-46BE-BC02-4B82BEE7A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4D21E2-D5F8-44C1-AA10-1DC775FCA8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0"/>
            <a:ext cx="12192000" cy="686875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A4512F6-33AD-4559-8BC9-9B62195BA6C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Positions Available</a:t>
            </a:r>
            <a:endParaRPr lang="en-US" sz="5400" i="1" dirty="0">
              <a:solidFill>
                <a:srgbClr val="36A7AF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292E86-6647-4D1B-A4F1-E4702F39AABD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Apply to work for Laker Food Co on Workday under “Laker Food Co Student Worker”</a:t>
            </a:r>
          </a:p>
          <a:p>
            <a:pPr>
              <a:buClr>
                <a:srgbClr val="002060"/>
              </a:buClr>
            </a:pP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There are two postings, one for Allendale and one for Pew (downtown Grand Rapids)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9E77B7-FDFB-4F7D-B080-B85BAE084159}"/>
              </a:ext>
            </a:extLst>
          </p:cNvPr>
          <p:cNvCxnSpPr>
            <a:cxnSpLocks/>
          </p:cNvCxnSpPr>
          <p:nvPr/>
        </p:nvCxnSpPr>
        <p:spPr>
          <a:xfrm>
            <a:off x="959224" y="1473798"/>
            <a:ext cx="998130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9CEC834E-891B-A922-1B6F-0544815FD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2440" y="4244574"/>
            <a:ext cx="2495041" cy="2448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79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78762-D21C-49E9-ABAE-5EE05934E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1246-FD81-46BE-BC02-4B82BEE7A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4D21E2-D5F8-44C1-AA10-1DC775FCA8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0"/>
            <a:ext cx="12192000" cy="686875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A4512F6-33AD-4559-8BC9-9B62195BA6C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Application Process</a:t>
            </a:r>
            <a:endParaRPr lang="en-US" sz="5400" i="1" dirty="0">
              <a:solidFill>
                <a:srgbClr val="36A7AF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292E86-6647-4D1B-A4F1-E4702F39AABD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>
                <a:srgbClr val="002060"/>
              </a:buClr>
              <a:buAutoNum type="arabicPeriod"/>
            </a:pPr>
            <a:r>
              <a:rPr lang="en-US" sz="3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Apply to work for Laker Food Co on Workday </a:t>
            </a:r>
          </a:p>
          <a:p>
            <a:pPr marL="742950" indent="-742950">
              <a:buClr>
                <a:srgbClr val="002060"/>
              </a:buClr>
              <a:buAutoNum type="arabicPeriod"/>
            </a:pPr>
            <a:r>
              <a:rPr lang="en-US" sz="3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Receive and fill out the Laker Food Co placement survey</a:t>
            </a:r>
          </a:p>
          <a:p>
            <a:pPr marL="742950" indent="-742950">
              <a:buClr>
                <a:srgbClr val="002060"/>
              </a:buClr>
              <a:buAutoNum type="arabicPeriod"/>
            </a:pPr>
            <a:r>
              <a:rPr lang="en-US" sz="3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Get authorized to work on campus (in person) when you arrive</a:t>
            </a:r>
          </a:p>
          <a:p>
            <a:pPr marL="742950" indent="-742950">
              <a:buClr>
                <a:srgbClr val="002060"/>
              </a:buClr>
              <a:buAutoNum type="arabicPeriod"/>
            </a:pPr>
            <a:r>
              <a:rPr lang="en-US" sz="3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Start working</a:t>
            </a:r>
            <a:r>
              <a:rPr lang="en-US" sz="5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!</a:t>
            </a:r>
          </a:p>
          <a:p>
            <a:pPr marL="742950" indent="-742950">
              <a:buClr>
                <a:srgbClr val="002060"/>
              </a:buClr>
              <a:buAutoNum type="arabicPeriod"/>
            </a:pPr>
            <a:endParaRPr lang="en-US" sz="4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Clr>
                <a:srgbClr val="002060"/>
              </a:buClr>
              <a:buNone/>
            </a:pP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 will be assigned to a location of employment during the process. You will not be eligible to move from that place of employment without HR approval.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9E77B7-FDFB-4F7D-B080-B85BAE084159}"/>
              </a:ext>
            </a:extLst>
          </p:cNvPr>
          <p:cNvCxnSpPr>
            <a:cxnSpLocks/>
          </p:cNvCxnSpPr>
          <p:nvPr/>
        </p:nvCxnSpPr>
        <p:spPr>
          <a:xfrm>
            <a:off x="959224" y="1473798"/>
            <a:ext cx="998130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025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78762-D21C-49E9-ABAE-5EE05934E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1246-FD81-46BE-BC02-4B82BEE7A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4D21E2-D5F8-44C1-AA10-1DC775FCA8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0"/>
            <a:ext cx="12192000" cy="686875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A4512F6-33AD-4559-8BC9-9B62195BA6C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Scheduling</a:t>
            </a:r>
            <a:endParaRPr lang="en-US" sz="5400" i="1" dirty="0">
              <a:solidFill>
                <a:srgbClr val="36A7AF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292E86-6647-4D1B-A4F1-E4702F39AABD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sz="3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Managers will make scheduled based on the location business needs</a:t>
            </a:r>
          </a:p>
          <a:p>
            <a:pPr>
              <a:buClr>
                <a:srgbClr val="002060"/>
              </a:buClr>
            </a:pPr>
            <a:r>
              <a:rPr lang="en-US" sz="3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Your average shift will be 3-4 hours</a:t>
            </a:r>
          </a:p>
          <a:p>
            <a:pPr>
              <a:buClr>
                <a:srgbClr val="002060"/>
              </a:buClr>
            </a:pPr>
            <a:r>
              <a:rPr lang="en-US" sz="38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 an International student, you cannot work over 20 hours per week. (It is your responsibility to work with your manager to stay under 20 hours each week)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9E77B7-FDFB-4F7D-B080-B85BAE084159}"/>
              </a:ext>
            </a:extLst>
          </p:cNvPr>
          <p:cNvCxnSpPr>
            <a:cxnSpLocks/>
          </p:cNvCxnSpPr>
          <p:nvPr/>
        </p:nvCxnSpPr>
        <p:spPr>
          <a:xfrm>
            <a:off x="959224" y="1473798"/>
            <a:ext cx="998130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580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78762-D21C-49E9-ABAE-5EE05934E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1246-FD81-46BE-BC02-4B82BEE7A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4D21E2-D5F8-44C1-AA10-1DC775FCA8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0"/>
            <a:ext cx="12192000" cy="686875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A4512F6-33AD-4559-8BC9-9B62195BA6C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What you need</a:t>
            </a:r>
            <a:endParaRPr lang="en-US" sz="5400" i="1" dirty="0">
              <a:solidFill>
                <a:srgbClr val="36A7AF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292E86-6647-4D1B-A4F1-E4702F39AABD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2060"/>
              </a:buClr>
              <a:buNone/>
            </a:pP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get authorized to work on campus, you will need the </a:t>
            </a:r>
            <a:r>
              <a:rPr lang="en-US" sz="4000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original copies</a:t>
            </a: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of the following documents: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Passport 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-I-20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-I-94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9E77B7-FDFB-4F7D-B080-B85BAE084159}"/>
              </a:ext>
            </a:extLst>
          </p:cNvPr>
          <p:cNvCxnSpPr>
            <a:cxnSpLocks/>
          </p:cNvCxnSpPr>
          <p:nvPr/>
        </p:nvCxnSpPr>
        <p:spPr>
          <a:xfrm>
            <a:off x="959224" y="1473798"/>
            <a:ext cx="998130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054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78762-D21C-49E9-ABAE-5EE05934E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1246-FD81-46BE-BC02-4B82BEE7A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4D21E2-D5F8-44C1-AA10-1DC775FCA8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0"/>
            <a:ext cx="12192000" cy="686875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A4512F6-33AD-4559-8BC9-9B62195BA6C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All Laker Food Co. Job Expectations</a:t>
            </a:r>
            <a:endParaRPr lang="en-US" i="1" dirty="0">
              <a:solidFill>
                <a:srgbClr val="36A7AF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292E86-6647-4D1B-A4F1-E4702F39AABD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sz="4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Please note that all positions within Laker Food Co will </a:t>
            </a:r>
            <a:r>
              <a:rPr lang="en-US" sz="4000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require some sort of cleaning of physical locations/tables/counters, as well as doing dishes.</a:t>
            </a:r>
          </a:p>
          <a:p>
            <a:pPr>
              <a:buClr>
                <a:srgbClr val="002060"/>
              </a:buClr>
            </a:pPr>
            <a:r>
              <a:rPr lang="en-US" sz="4000" u="sng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Even if you are scheduled to work a specific shift, you may be pulled to do a different task by managers based on location needs.</a:t>
            </a:r>
          </a:p>
          <a:p>
            <a:pPr>
              <a:buClr>
                <a:srgbClr val="002060"/>
              </a:buClr>
            </a:pPr>
            <a:endParaRPr lang="en-US" sz="40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9E77B7-FDFB-4F7D-B080-B85BAE084159}"/>
              </a:ext>
            </a:extLst>
          </p:cNvPr>
          <p:cNvCxnSpPr>
            <a:cxnSpLocks/>
          </p:cNvCxnSpPr>
          <p:nvPr/>
        </p:nvCxnSpPr>
        <p:spPr>
          <a:xfrm>
            <a:off x="959224" y="1473798"/>
            <a:ext cx="998130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869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900C5-5F94-476B-8C16-57165E04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02B36-1676-4200-A266-6F8C2C206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23275D-9F0F-4323-8E90-3DB30DF084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992"/>
          <a:stretch/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DE7D6E1D-52EE-48BA-AAB8-3459E887BD4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Food Service Positions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58F55F0-8696-45A4-9147-CF71B3F4274B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1065096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Positions Include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Dining Room</a:t>
            </a:r>
          </a:p>
          <a:p>
            <a:pPr lvl="2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Cleaning tables, filling condiment stations, sweeping, and other duties as assigned.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Dish Room</a:t>
            </a:r>
          </a:p>
          <a:p>
            <a:pPr lvl="2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Washing dishes, cleaning misc. items, and other duties as assigned.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Cook</a:t>
            </a:r>
          </a:p>
          <a:p>
            <a:pPr lvl="2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Each of our stations have cooks that assist our full time employees cook food.  This position also includes some cleaning, and other duties as assigned.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Prep</a:t>
            </a:r>
          </a:p>
          <a:p>
            <a:pPr lvl="2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Each of our stations have prep students that cut/chop food items to go into recipes or out at stations. This position also includes some cleaning, and other duties as assigned.</a:t>
            </a:r>
          </a:p>
          <a:p>
            <a:pPr lvl="1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C-Store/Cashier</a:t>
            </a:r>
          </a:p>
          <a:p>
            <a:pPr lvl="2">
              <a:buClr>
                <a:srgbClr val="002060"/>
              </a:buClr>
            </a:pP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These positions are mainly cashiering at the locations.  Some stocking of store shelves may be included. This position also includes some cleaning, and other duties as assigned.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FE8538A-4626-40E2-A24E-05AE3ACEA963}"/>
              </a:ext>
            </a:extLst>
          </p:cNvPr>
          <p:cNvCxnSpPr>
            <a:cxnSpLocks/>
          </p:cNvCxnSpPr>
          <p:nvPr/>
        </p:nvCxnSpPr>
        <p:spPr>
          <a:xfrm>
            <a:off x="959224" y="1473798"/>
            <a:ext cx="9981303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476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704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Segoe UI Black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Katelyn Johnson</dc:creator>
  <cp:lastModifiedBy>Silvey, William</cp:lastModifiedBy>
  <cp:revision>30</cp:revision>
  <dcterms:created xsi:type="dcterms:W3CDTF">2022-04-21T18:53:19Z</dcterms:created>
  <dcterms:modified xsi:type="dcterms:W3CDTF">2024-06-03T14:56:36Z</dcterms:modified>
</cp:coreProperties>
</file>