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notesMasterIdLst>
    <p:notesMasterId r:id="rId16"/>
  </p:notesMasterIdLst>
  <p:sldIdLst>
    <p:sldId id="256" r:id="rId2"/>
    <p:sldId id="277" r:id="rId3"/>
    <p:sldId id="257" r:id="rId4"/>
    <p:sldId id="278" r:id="rId5"/>
    <p:sldId id="258" r:id="rId6"/>
    <p:sldId id="279" r:id="rId7"/>
    <p:sldId id="263" r:id="rId8"/>
    <p:sldId id="280" r:id="rId9"/>
    <p:sldId id="265" r:id="rId10"/>
    <p:sldId id="281" r:id="rId11"/>
    <p:sldId id="267" r:id="rId12"/>
    <p:sldId id="269" r:id="rId13"/>
    <p:sldId id="271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IT</a:t>
            </a:r>
            <a:r>
              <a:rPr lang="en-US" baseline="0" dirty="0"/>
              <a:t> Base Funding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summary!$A$9</c:f>
              <c:strCache>
                <c:ptCount val="1"/>
                <c:pt idx="0">
                  <c:v>General Fund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summary!$B$8:$K$8</c:f>
              <c:strCache>
                <c:ptCount val="10"/>
                <c:pt idx="0">
                  <c:v>10-11</c:v>
                </c:pt>
                <c:pt idx="1">
                  <c:v>11-12</c:v>
                </c:pt>
                <c:pt idx="2">
                  <c:v>12-13</c:v>
                </c:pt>
                <c:pt idx="3">
                  <c:v>13-14</c:v>
                </c:pt>
                <c:pt idx="4">
                  <c:v>14-15</c:v>
                </c:pt>
                <c:pt idx="5">
                  <c:v>15-16</c:v>
                </c:pt>
                <c:pt idx="6">
                  <c:v>16-17</c:v>
                </c:pt>
                <c:pt idx="7">
                  <c:v>17-18</c:v>
                </c:pt>
                <c:pt idx="8">
                  <c:v>18-19</c:v>
                </c:pt>
                <c:pt idx="9">
                  <c:v>19-20</c:v>
                </c:pt>
              </c:strCache>
            </c:strRef>
          </c:cat>
          <c:val>
            <c:numRef>
              <c:f>summary!$B$9:$K$9</c:f>
              <c:numCache>
                <c:formatCode>"$"#,##0</c:formatCode>
                <c:ptCount val="10"/>
                <c:pt idx="0">
                  <c:v>5845944</c:v>
                </c:pt>
                <c:pt idx="1">
                  <c:v>5796321</c:v>
                </c:pt>
                <c:pt idx="2">
                  <c:v>5796321</c:v>
                </c:pt>
                <c:pt idx="3">
                  <c:v>6036821</c:v>
                </c:pt>
                <c:pt idx="4">
                  <c:v>6072393</c:v>
                </c:pt>
                <c:pt idx="5">
                  <c:v>7008962</c:v>
                </c:pt>
                <c:pt idx="6">
                  <c:v>7044230</c:v>
                </c:pt>
                <c:pt idx="7">
                  <c:v>8002059</c:v>
                </c:pt>
                <c:pt idx="8">
                  <c:v>7132372</c:v>
                </c:pt>
                <c:pt idx="9">
                  <c:v>7163248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04-4179-831F-0C698377F1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3995647"/>
        <c:axId val="234911935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summary!$A$10</c15:sqref>
                        </c15:formulaRef>
                      </c:ext>
                    </c:extLst>
                    <c:strCache>
                      <c:ptCount val="1"/>
                      <c:pt idx="0">
                        <c:v>Working Fund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summary!$B$8:$K$8</c15:sqref>
                        </c15:formulaRef>
                      </c:ext>
                    </c:extLst>
                    <c:strCache>
                      <c:ptCount val="10"/>
                      <c:pt idx="0">
                        <c:v>10-11</c:v>
                      </c:pt>
                      <c:pt idx="1">
                        <c:v>11-12</c:v>
                      </c:pt>
                      <c:pt idx="2">
                        <c:v>12-13</c:v>
                      </c:pt>
                      <c:pt idx="3">
                        <c:v>13-14</c:v>
                      </c:pt>
                      <c:pt idx="4">
                        <c:v>14-15</c:v>
                      </c:pt>
                      <c:pt idx="5">
                        <c:v>15-16</c:v>
                      </c:pt>
                      <c:pt idx="6">
                        <c:v>16-17</c:v>
                      </c:pt>
                      <c:pt idx="7">
                        <c:v>17-18</c:v>
                      </c:pt>
                      <c:pt idx="8">
                        <c:v>18-19</c:v>
                      </c:pt>
                      <c:pt idx="9">
                        <c:v>19-20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summary!$B$10:$K$10</c15:sqref>
                        </c15:formulaRef>
                      </c:ext>
                    </c:extLst>
                    <c:numCache>
                      <c:formatCode>"$"#,##0</c:formatCode>
                      <c:ptCount val="10"/>
                      <c:pt idx="0">
                        <c:v>1045036</c:v>
                      </c:pt>
                      <c:pt idx="1">
                        <c:v>304374</c:v>
                      </c:pt>
                      <c:pt idx="2">
                        <c:v>547068</c:v>
                      </c:pt>
                      <c:pt idx="3">
                        <c:v>676138</c:v>
                      </c:pt>
                      <c:pt idx="4">
                        <c:v>341681</c:v>
                      </c:pt>
                      <c:pt idx="5">
                        <c:v>1891578</c:v>
                      </c:pt>
                      <c:pt idx="6">
                        <c:v>1314639</c:v>
                      </c:pt>
                      <c:pt idx="7">
                        <c:v>1200278</c:v>
                      </c:pt>
                      <c:pt idx="8">
                        <c:v>321314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904-4179-831F-0C698377F16F}"/>
                  </c:ext>
                </c:extLst>
              </c15:ser>
            </c15:filteredBarSeries>
          </c:ext>
        </c:extLst>
      </c:barChart>
      <c:catAx>
        <c:axId val="233995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911935"/>
        <c:crosses val="autoZero"/>
        <c:auto val="1"/>
        <c:lblAlgn val="ctr"/>
        <c:lblOffset val="100"/>
        <c:noMultiLvlLbl val="0"/>
      </c:catAx>
      <c:valAx>
        <c:axId val="234911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995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IT</a:t>
            </a:r>
            <a:r>
              <a:rPr lang="en-US" baseline="0" dirty="0"/>
              <a:t> Working Funds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87969604565346"/>
          <c:y val="0.1447756340388732"/>
          <c:w val="0.73178365868459838"/>
          <c:h val="0.7512604108359434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summary!$A$10</c:f>
              <c:strCache>
                <c:ptCount val="1"/>
                <c:pt idx="0">
                  <c:v>Working Fund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summary!$B$8:$K$8</c:f>
              <c:strCache>
                <c:ptCount val="10"/>
                <c:pt idx="0">
                  <c:v>10-11</c:v>
                </c:pt>
                <c:pt idx="1">
                  <c:v>11-12</c:v>
                </c:pt>
                <c:pt idx="2">
                  <c:v>12-13</c:v>
                </c:pt>
                <c:pt idx="3">
                  <c:v>13-14</c:v>
                </c:pt>
                <c:pt idx="4">
                  <c:v>14-15</c:v>
                </c:pt>
                <c:pt idx="5">
                  <c:v>15-16</c:v>
                </c:pt>
                <c:pt idx="6">
                  <c:v>16-17</c:v>
                </c:pt>
                <c:pt idx="7">
                  <c:v>17-18</c:v>
                </c:pt>
                <c:pt idx="8">
                  <c:v>18-19</c:v>
                </c:pt>
                <c:pt idx="9">
                  <c:v>19-20</c:v>
                </c:pt>
              </c:strCache>
            </c:strRef>
          </c:cat>
          <c:val>
            <c:numRef>
              <c:f>summary!$B$10:$K$10</c:f>
              <c:numCache>
                <c:formatCode>"$"#,##0</c:formatCode>
                <c:ptCount val="10"/>
                <c:pt idx="0">
                  <c:v>1045036</c:v>
                </c:pt>
                <c:pt idx="1">
                  <c:v>304374</c:v>
                </c:pt>
                <c:pt idx="2">
                  <c:v>547068</c:v>
                </c:pt>
                <c:pt idx="3">
                  <c:v>676138</c:v>
                </c:pt>
                <c:pt idx="4">
                  <c:v>341681</c:v>
                </c:pt>
                <c:pt idx="5">
                  <c:v>1891578</c:v>
                </c:pt>
                <c:pt idx="6">
                  <c:v>1314639</c:v>
                </c:pt>
                <c:pt idx="7">
                  <c:v>1200278</c:v>
                </c:pt>
                <c:pt idx="8">
                  <c:v>321314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8E-4EC5-B63E-D5AC226E24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3995647"/>
        <c:axId val="234911935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summary!$A$9</c15:sqref>
                        </c15:formulaRef>
                      </c:ext>
                    </c:extLst>
                    <c:strCache>
                      <c:ptCount val="1"/>
                      <c:pt idx="0">
                        <c:v>General Fund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summary!$B$8:$K$8</c15:sqref>
                        </c15:formulaRef>
                      </c:ext>
                    </c:extLst>
                    <c:strCache>
                      <c:ptCount val="10"/>
                      <c:pt idx="0">
                        <c:v>10-11</c:v>
                      </c:pt>
                      <c:pt idx="1">
                        <c:v>11-12</c:v>
                      </c:pt>
                      <c:pt idx="2">
                        <c:v>12-13</c:v>
                      </c:pt>
                      <c:pt idx="3">
                        <c:v>13-14</c:v>
                      </c:pt>
                      <c:pt idx="4">
                        <c:v>14-15</c:v>
                      </c:pt>
                      <c:pt idx="5">
                        <c:v>15-16</c:v>
                      </c:pt>
                      <c:pt idx="6">
                        <c:v>16-17</c:v>
                      </c:pt>
                      <c:pt idx="7">
                        <c:v>17-18</c:v>
                      </c:pt>
                      <c:pt idx="8">
                        <c:v>18-19</c:v>
                      </c:pt>
                      <c:pt idx="9">
                        <c:v>19-20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summary!$B$9:$K$9</c15:sqref>
                        </c15:formulaRef>
                      </c:ext>
                    </c:extLst>
                    <c:numCache>
                      <c:formatCode>"$"#,##0</c:formatCode>
                      <c:ptCount val="10"/>
                      <c:pt idx="0">
                        <c:v>5845944</c:v>
                      </c:pt>
                      <c:pt idx="1">
                        <c:v>5796321</c:v>
                      </c:pt>
                      <c:pt idx="2">
                        <c:v>5796321</c:v>
                      </c:pt>
                      <c:pt idx="3">
                        <c:v>6036821</c:v>
                      </c:pt>
                      <c:pt idx="4">
                        <c:v>6072393</c:v>
                      </c:pt>
                      <c:pt idx="5">
                        <c:v>7008962</c:v>
                      </c:pt>
                      <c:pt idx="6">
                        <c:v>7044230</c:v>
                      </c:pt>
                      <c:pt idx="7">
                        <c:v>8002059</c:v>
                      </c:pt>
                      <c:pt idx="8">
                        <c:v>7132372</c:v>
                      </c:pt>
                      <c:pt idx="9">
                        <c:v>7163248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08E-4EC5-B63E-D5AC226E2436}"/>
                  </c:ext>
                </c:extLst>
              </c15:ser>
            </c15:filteredBarSeries>
          </c:ext>
        </c:extLst>
      </c:barChart>
      <c:catAx>
        <c:axId val="233995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911935"/>
        <c:crosses val="autoZero"/>
        <c:auto val="1"/>
        <c:lblAlgn val="ctr"/>
        <c:lblOffset val="100"/>
        <c:noMultiLvlLbl val="0"/>
      </c:catAx>
      <c:valAx>
        <c:axId val="234911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995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313A1-92A6-4F1E-AD1B-B16D94D99392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B1526-0860-4299-AD7C-895513BFED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44EB-0BE9-4820-BBC3-5CECC91F2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E83C6-53B5-4E0C-A831-EA7245C7F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1ACB1-56F5-4CEE-8936-E03F4829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16FFB-BD94-4728-BEDB-C93AF8590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BB02B-BF3E-4874-ACC9-95690C4E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2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752C5-26FA-4698-8D20-DE3CFA2D2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DF658-9CB5-4358-9990-FB39A17CA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19AF2-67D0-447E-B0EF-660C0D66B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F52D-F8D6-4267-98B3-482A92A1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25204-F65C-4A17-8539-43E24D87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0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6C650F-FC97-40B0-B5B2-25CEB9EEE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E63BCE-4C72-4FDA-81BD-D029B1F7B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2A6F4-680F-4216-B201-73B891C2C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5DA7F-E618-48D1-8FAD-263375E13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F258F-D3BE-4B2C-B884-027EA10E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7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CB50C-AA0B-4E63-8644-6619E463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DAE69-AB37-41F5-8D37-357BC4AC6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B265D-E472-485B-951F-8675328B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19EA7-E793-4187-9CF4-98718B3A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BB834-ACCA-4093-B37F-14083A50B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00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52D11-D63B-4E59-B197-D25018B1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C4289-AF7F-40F9-A1BD-DDBA14CFD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A7875-C733-4474-BA6A-60DA2D934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34080-0719-4DEE-A932-48739B8E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963D4-E92A-4D7A-9D25-D960F90D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0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90CE-C072-426F-94B1-BFA01F10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469D7-B2D1-40C6-8095-03FE8DC896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F79D1-581C-4043-B027-1003F43DB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39F13-F39E-4500-9C81-8BD8FD18B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3728A-785B-44D0-B04B-C2F0C31D5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6B4E0-4468-4A37-80B7-5388E293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9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5935-25D0-4130-9A9F-C3AD31FE5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C755A-E71B-48B5-BB84-5E09DA1CB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DD695-FD50-4335-8B10-0C9E0EC35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64402A-A44F-4BC5-92AC-6346211EBC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ED7E0E-ABA9-43CF-B808-F1849CA10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70A71-09D9-4D20-8AF6-995F999E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DA3517-8D74-421C-B5BA-5328A6C9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1F19A4-1B01-4D3C-897D-3F168F84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5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11B6C-DD79-4A52-A8BC-9BB2B8D25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D5D949-099A-4A9C-B536-E5D7EAE52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C9B10-C05D-4B56-B11D-CEEC96C13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C12104-6246-43B3-8A8B-4E4D0F2B6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3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C8C9B5-9C8E-450B-9AD9-A348D2EA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A36C5-19AD-45A1-9123-8FCDB806B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E7518-45D1-469F-A99A-E5D2A9B7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8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93367-8B67-4D19-B65A-1ED8AEF70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8C259-02BA-4DF5-A888-8BFFF9933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FF1D9-7AE1-4F30-B2DA-86C852E46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88B6BD-2C04-4098-BC3E-48719603F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56657-8A68-4E5F-B334-EEBC2AF7A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EC05F-2BD5-41E5-B50D-93E6E5C60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2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38CF4-BC91-46B7-A70C-5BE926D3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7C5248-2C0A-4B1F-9E1A-9DAC8F6B5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15FDE6-2ADB-43FA-A3B8-B0298F84C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22326-D035-4353-AD97-CB86A9EC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ED7B2-AF6E-4822-AA43-A5780BA9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7AE14-8E10-4307-B7F5-38BF417F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67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D73E89-35FD-4176-9CE0-044615183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90C20-267D-453A-8379-10453252B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1DED0-D8AF-4DFF-9C56-72D24ADCD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18854-2A21-413F-9DAD-8116B2E30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D0CD5-77D5-44AB-9AE3-6C3771E33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66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2C9F4-6779-43E7-BF19-7DCB401C4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4027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Information Technology Organization Overview                 RFP #220-05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8AAA6-D4D8-404F-A086-AEA2F090B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7873"/>
            <a:ext cx="9144000" cy="1655762"/>
          </a:xfrm>
        </p:spPr>
        <p:txBody>
          <a:bodyPr/>
          <a:lstStyle/>
          <a:p>
            <a:r>
              <a:rPr lang="en-US" dirty="0"/>
              <a:t>Fall 2019</a:t>
            </a:r>
          </a:p>
        </p:txBody>
      </p:sp>
    </p:spTree>
    <p:extLst>
      <p:ext uri="{BB962C8B-B14F-4D97-AF65-F5344CB8AC3E}">
        <p14:creationId xmlns:p14="http://schemas.microsoft.com/office/powerpoint/2010/main" val="2560200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A2ED0-3DD4-408E-8AB0-A1E06792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713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Information Technology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D62CC-14F5-4BE1-A542-8A80F6904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B22060-5EA2-44BA-AECD-BACC084A09FB}"/>
              </a:ext>
            </a:extLst>
          </p:cNvPr>
          <p:cNvSpPr/>
          <p:nvPr/>
        </p:nvSpPr>
        <p:spPr>
          <a:xfrm>
            <a:off x="1156982" y="194616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u="sng" dirty="0"/>
              <a:t>Information Technology Admin Staff Summary</a:t>
            </a:r>
          </a:p>
          <a:p>
            <a:r>
              <a:rPr lang="en-US" dirty="0"/>
              <a:t>3 Staff</a:t>
            </a:r>
            <a:br>
              <a:rPr lang="en-US" dirty="0"/>
            </a:br>
            <a:r>
              <a:rPr lang="en-US" dirty="0"/>
              <a:t>1 Associate Director of Operations – 20 yrs@GVSU</a:t>
            </a:r>
            <a:br>
              <a:rPr lang="en-US" dirty="0"/>
            </a:br>
            <a:r>
              <a:rPr lang="en-US" dirty="0"/>
              <a:t>1 Administrative assistant</a:t>
            </a:r>
            <a:br>
              <a:rPr lang="en-US" dirty="0"/>
            </a:br>
            <a:r>
              <a:rPr lang="en-US" dirty="0"/>
              <a:t>1 Technology supply specialist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FD0849-4147-4E05-927C-F36439D8B933}"/>
              </a:ext>
            </a:extLst>
          </p:cNvPr>
          <p:cNvSpPr txBox="1"/>
          <p:nvPr/>
        </p:nvSpPr>
        <p:spPr>
          <a:xfrm>
            <a:off x="7252982" y="1946168"/>
            <a:ext cx="43073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Collaboration Efforts</a:t>
            </a:r>
            <a:br>
              <a:rPr lang="en-US" dirty="0"/>
            </a:br>
            <a:r>
              <a:rPr lang="en-US" dirty="0"/>
              <a:t>President Office – mass emails</a:t>
            </a:r>
          </a:p>
          <a:p>
            <a:r>
              <a:rPr lang="en-US" dirty="0"/>
              <a:t>Provost Office – mass emails</a:t>
            </a:r>
          </a:p>
          <a:p>
            <a:r>
              <a:rPr lang="en-US" dirty="0"/>
              <a:t>Registrar’s Office – mass emails</a:t>
            </a:r>
          </a:p>
          <a:p>
            <a:r>
              <a:rPr lang="en-US" dirty="0"/>
              <a:t>Business &amp; Finance</a:t>
            </a:r>
          </a:p>
          <a:p>
            <a:r>
              <a:rPr lang="en-US" dirty="0"/>
              <a:t>Grand Valley Police Department</a:t>
            </a:r>
          </a:p>
          <a:p>
            <a:r>
              <a:rPr lang="en-US" dirty="0"/>
              <a:t>Housing</a:t>
            </a:r>
          </a:p>
          <a:p>
            <a:r>
              <a:rPr lang="en-US" dirty="0"/>
              <a:t>Campus constituents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0203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7" y="753332"/>
            <a:ext cx="10515600" cy="2147888"/>
          </a:xfrm>
        </p:spPr>
        <p:txBody>
          <a:bodyPr>
            <a:normAutofit fontScale="90000"/>
          </a:bodyPr>
          <a:lstStyle/>
          <a:p>
            <a:r>
              <a:rPr lang="en-US" dirty="0"/>
              <a:t>Information Technology Administration</a:t>
            </a:r>
            <a:br>
              <a:rPr lang="en-US" dirty="0"/>
            </a:br>
            <a:r>
              <a:rPr lang="en-US" dirty="0"/>
              <a:t>Management Dimension</a:t>
            </a: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132" y="2306584"/>
            <a:ext cx="1051560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Budget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Office administration &amp;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Campus switchboard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Mass emails</a:t>
            </a:r>
          </a:p>
          <a:p>
            <a:pPr marL="285750" indent="-285750"/>
            <a:r>
              <a:rPr lang="en-US" sz="1800" dirty="0"/>
              <a:t>Information technology vendor liaison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Contract tracking and basic inquiries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Campus cellular contract and administration – over 400 employees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Campus technology procurement, $2.5 million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33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64" y="519950"/>
            <a:ext cx="10515600" cy="2368295"/>
          </a:xfrm>
        </p:spPr>
        <p:txBody>
          <a:bodyPr>
            <a:normAutofit fontScale="90000"/>
          </a:bodyPr>
          <a:lstStyle/>
          <a:p>
            <a:r>
              <a:rPr lang="en-US" dirty="0"/>
              <a:t>Information Technology AVP &amp; CIO</a:t>
            </a:r>
            <a:br>
              <a:rPr lang="en-US" dirty="0"/>
            </a:br>
            <a:r>
              <a:rPr lang="en-US" dirty="0"/>
              <a:t>Management Dimension</a:t>
            </a:r>
            <a:br>
              <a:rPr lang="en-US" dirty="0"/>
            </a:br>
            <a:r>
              <a:rPr lang="en-US" sz="2000" dirty="0"/>
              <a:t>Associate Vice President &amp; CIO – 26 yrs@GVSU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254" y="2112868"/>
            <a:ext cx="1051560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Oversee IT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IT policies and procedures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Lead audits &amp; compliance (for example: PCI, ACH, GLBA, GDPR)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Budget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Contract management – currently 100 contracts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Third party vendor management – over 100 vendors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Cyber safety awareness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Lead IT security framework, risk management and incident response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Committee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Project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Campus collaboration efforts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782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512477"/>
            <a:ext cx="9906000" cy="1821942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 past 10 years </a:t>
            </a: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2138363"/>
            <a:ext cx="9906000" cy="399732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7F17B00-5E91-4EF7-9B73-460C43F491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4180236"/>
              </p:ext>
            </p:extLst>
          </p:nvPr>
        </p:nvGraphicFramePr>
        <p:xfrm>
          <a:off x="1517716" y="1423448"/>
          <a:ext cx="9643620" cy="4457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3119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939" y="383840"/>
            <a:ext cx="10515600" cy="2029016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 past 10 years</a:t>
            </a: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A064969-8EAA-4DB2-8C19-3AE062D8E2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862"/>
              </p:ext>
            </p:extLst>
          </p:nvPr>
        </p:nvGraphicFramePr>
        <p:xfrm>
          <a:off x="1219949" y="1325461"/>
          <a:ext cx="9906000" cy="4714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704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B7C4E-50D4-4F14-AAD0-98E546098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eLearning &amp; Emerging Technologies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ECF1C-713C-4465-9DB7-0429B2B1B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BDF109-D78A-430B-B56F-D46222BC6A6D}"/>
              </a:ext>
            </a:extLst>
          </p:cNvPr>
          <p:cNvSpPr/>
          <p:nvPr/>
        </p:nvSpPr>
        <p:spPr>
          <a:xfrm>
            <a:off x="6478713" y="2200800"/>
            <a:ext cx="3143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Collaboration Efforts</a:t>
            </a:r>
          </a:p>
          <a:p>
            <a:r>
              <a:rPr lang="en-US" dirty="0"/>
              <a:t>FTLC</a:t>
            </a:r>
          </a:p>
          <a:p>
            <a:r>
              <a:rPr lang="en-US" dirty="0"/>
              <a:t>Library</a:t>
            </a:r>
          </a:p>
          <a:p>
            <a:r>
              <a:rPr lang="en-US" dirty="0"/>
              <a:t>Campus constituents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54CA99-0C80-4D42-A52F-5748AABB7CB4}"/>
              </a:ext>
            </a:extLst>
          </p:cNvPr>
          <p:cNvSpPr/>
          <p:nvPr/>
        </p:nvSpPr>
        <p:spPr>
          <a:xfrm>
            <a:off x="1413863" y="2172083"/>
            <a:ext cx="35020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eLearning Staff Summary</a:t>
            </a:r>
          </a:p>
          <a:p>
            <a:r>
              <a:rPr lang="en-US" dirty="0"/>
              <a:t>10 Staff</a:t>
            </a:r>
            <a:br>
              <a:rPr lang="en-US" dirty="0"/>
            </a:br>
            <a:r>
              <a:rPr lang="en-US" dirty="0"/>
              <a:t>1 Associate Director – 6 yrs@GVSU</a:t>
            </a:r>
            <a:br>
              <a:rPr lang="en-US" dirty="0"/>
            </a:br>
            <a:r>
              <a:rPr lang="en-US" dirty="0"/>
              <a:t>3 Instructional designers</a:t>
            </a:r>
            <a:br>
              <a:rPr lang="en-US" dirty="0"/>
            </a:br>
            <a:r>
              <a:rPr lang="en-US" dirty="0"/>
              <a:t>2 Media developers</a:t>
            </a:r>
            <a:br>
              <a:rPr lang="en-US" dirty="0"/>
            </a:br>
            <a:r>
              <a:rPr lang="en-US" dirty="0"/>
              <a:t>2 Technology specialists</a:t>
            </a:r>
            <a:br>
              <a:rPr lang="en-US" dirty="0"/>
            </a:br>
            <a:r>
              <a:rPr lang="en-US" dirty="0"/>
              <a:t>2 Systems analysts </a:t>
            </a:r>
          </a:p>
        </p:txBody>
      </p:sp>
    </p:spTree>
    <p:extLst>
      <p:ext uri="{BB962C8B-B14F-4D97-AF65-F5344CB8AC3E}">
        <p14:creationId xmlns:p14="http://schemas.microsoft.com/office/powerpoint/2010/main" val="216191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eLearning &amp; Emerging Technologies</a:t>
            </a:r>
            <a:br>
              <a:rPr lang="en-US" dirty="0"/>
            </a:br>
            <a:r>
              <a:rPr lang="en-US" dirty="0"/>
              <a:t>Digital Learning &amp; Experience Dimension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u="sng" dirty="0"/>
              <a:t>Transforming teaching with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over 1,800 full and part time faculty in digital teach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Facilitate office hours, seminar/workshops, consultations, new faculty orientations and sponsor annual Teaching and Learning with Technology Symposium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 digital media</a:t>
            </a:r>
          </a:p>
          <a:p>
            <a:pPr marL="0" indent="0">
              <a:buNone/>
            </a:pPr>
            <a:r>
              <a:rPr lang="en-US" u="sng" dirty="0"/>
              <a:t>Delivering quality online/hybrid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200 faculty trained annually, over 1,000 faculty have completed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44% increase in online/hybrid enrollment since 2016.  Over 10,000 students enrolled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Coordinate and deliver online and hybrid faculty learning communities to equip faculty with new technologies and pedagogies</a:t>
            </a:r>
          </a:p>
          <a:p>
            <a:pPr marL="0" indent="0">
              <a:buNone/>
            </a:pPr>
            <a:r>
              <a:rPr lang="en-US" u="sng" dirty="0"/>
              <a:t>Pioneering the future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Technology showcase had over 62,000 visitors in past 5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Highlighting over 40 unique and innovative technologies like virtual/augmented reality and 3D printing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Track, pilot and deploy new technologies to meet teaching &amp; learning needs</a:t>
            </a:r>
          </a:p>
        </p:txBody>
      </p:sp>
    </p:spTree>
    <p:extLst>
      <p:ext uri="{BB962C8B-B14F-4D97-AF65-F5344CB8AC3E}">
        <p14:creationId xmlns:p14="http://schemas.microsoft.com/office/powerpoint/2010/main" val="145109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4356-0101-4313-B603-C10BE339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Academic Services &amp; Customer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35A24-E2F1-40E6-B277-ECB8D7A0E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22E648-0298-4717-ADF3-EC8B50EB6ABD}"/>
              </a:ext>
            </a:extLst>
          </p:cNvPr>
          <p:cNvSpPr txBox="1"/>
          <p:nvPr/>
        </p:nvSpPr>
        <p:spPr>
          <a:xfrm>
            <a:off x="1468281" y="2259448"/>
            <a:ext cx="41386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Academic Services Staff Summary</a:t>
            </a:r>
          </a:p>
          <a:p>
            <a:r>
              <a:rPr lang="en-US" dirty="0"/>
              <a:t>17 Staff</a:t>
            </a:r>
            <a:br>
              <a:rPr lang="en-US" dirty="0"/>
            </a:br>
            <a:r>
              <a:rPr lang="en-US" dirty="0"/>
              <a:t>1 Associate Director – Project Manager –  30 yrs@GVSU</a:t>
            </a:r>
            <a:br>
              <a:rPr lang="en-US" dirty="0"/>
            </a:br>
            <a:r>
              <a:rPr lang="en-US" dirty="0"/>
              <a:t>9 Desktop support</a:t>
            </a:r>
            <a:br>
              <a:rPr lang="en-US" dirty="0"/>
            </a:br>
            <a:r>
              <a:rPr lang="en-US" dirty="0"/>
              <a:t>3 Helpdesk support</a:t>
            </a:r>
            <a:br>
              <a:rPr lang="en-US" dirty="0"/>
            </a:br>
            <a:r>
              <a:rPr lang="en-US" dirty="0"/>
              <a:t>4 Audio/visual classroom support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F6345E-0C40-4CC3-AEC9-9CBAE06E3D04}"/>
              </a:ext>
            </a:extLst>
          </p:cNvPr>
          <p:cNvSpPr txBox="1"/>
          <p:nvPr/>
        </p:nvSpPr>
        <p:spPr>
          <a:xfrm>
            <a:off x="6326680" y="2248258"/>
            <a:ext cx="4307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Collaboration Efforts</a:t>
            </a:r>
          </a:p>
          <a:p>
            <a:r>
              <a:rPr lang="en-US" dirty="0"/>
              <a:t>Facilities Planning</a:t>
            </a:r>
          </a:p>
          <a:p>
            <a:r>
              <a:rPr lang="en-US" dirty="0"/>
              <a:t>Library</a:t>
            </a:r>
          </a:p>
          <a:p>
            <a:r>
              <a:rPr lang="en-US" dirty="0"/>
              <a:t>Event Services</a:t>
            </a:r>
          </a:p>
        </p:txBody>
      </p:sp>
    </p:spTree>
    <p:extLst>
      <p:ext uri="{BB962C8B-B14F-4D97-AF65-F5344CB8AC3E}">
        <p14:creationId xmlns:p14="http://schemas.microsoft.com/office/powerpoint/2010/main" val="2956187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089" y="68390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Academic Services &amp; Customer Assistance</a:t>
            </a:r>
            <a:br>
              <a:rPr lang="en-US" sz="4000" dirty="0"/>
            </a:br>
            <a:r>
              <a:rPr lang="en-US" sz="4000" dirty="0"/>
              <a:t>Digital Learning &amp; Experience Dimension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0928"/>
            <a:ext cx="1051560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Support for over 2,400 classrooms &amp; technology labs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Support over 4,500 faculty &amp; staff computers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Answer over 38,000 helpdesk calls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Process over 30,000 work orders annually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9360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ABCB-E0AB-4136-953F-A92EBF7CD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Network, Security and Telephony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272F6-1397-4D3B-B876-9DF55D7A1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8B57407-54D8-471F-947E-0DE062FD90A0}"/>
              </a:ext>
            </a:extLst>
          </p:cNvPr>
          <p:cNvSpPr/>
          <p:nvPr/>
        </p:nvSpPr>
        <p:spPr>
          <a:xfrm>
            <a:off x="1302605" y="1825625"/>
            <a:ext cx="453613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Network, Security &amp; Telephony Staff Summary</a:t>
            </a:r>
          </a:p>
          <a:p>
            <a:r>
              <a:rPr lang="en-US" dirty="0"/>
              <a:t>25 Staff</a:t>
            </a:r>
            <a:br>
              <a:rPr lang="en-US" dirty="0"/>
            </a:br>
            <a:r>
              <a:rPr lang="en-US" dirty="0"/>
              <a:t>1 Associate Director – Project Manager – 39 yrs@GVSU</a:t>
            </a:r>
            <a:br>
              <a:rPr lang="en-US" dirty="0"/>
            </a:br>
            <a:r>
              <a:rPr lang="en-US" dirty="0"/>
              <a:t>6 Desktop services architecture</a:t>
            </a:r>
            <a:br>
              <a:rPr lang="en-US" dirty="0"/>
            </a:br>
            <a:r>
              <a:rPr lang="en-US" dirty="0"/>
              <a:t>6 Support services</a:t>
            </a:r>
            <a:br>
              <a:rPr lang="en-US" dirty="0"/>
            </a:br>
            <a:r>
              <a:rPr lang="en-US" dirty="0"/>
              <a:t>7 Infrastructure &amp; telephony</a:t>
            </a:r>
            <a:br>
              <a:rPr lang="en-US" dirty="0"/>
            </a:br>
            <a:r>
              <a:rPr lang="en-US" dirty="0"/>
              <a:t>2 Security analysts</a:t>
            </a:r>
            <a:br>
              <a:rPr lang="en-US" dirty="0"/>
            </a:br>
            <a:r>
              <a:rPr lang="en-US" dirty="0"/>
              <a:t>1 Database administrator </a:t>
            </a:r>
            <a:br>
              <a:rPr lang="en-US" dirty="0"/>
            </a:br>
            <a:r>
              <a:rPr lang="en-US" dirty="0"/>
              <a:t>1 Contractor – network design, security</a:t>
            </a:r>
            <a:br>
              <a:rPr lang="en-US" dirty="0"/>
            </a:br>
            <a:r>
              <a:rPr lang="en-US" dirty="0"/>
              <a:t>1 Contractor – security (entry level)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3D6EDF2-E41D-40BB-B7C0-F319DC8F6E56}"/>
              </a:ext>
            </a:extLst>
          </p:cNvPr>
          <p:cNvSpPr txBox="1"/>
          <p:nvPr/>
        </p:nvSpPr>
        <p:spPr>
          <a:xfrm>
            <a:off x="7130343" y="1825625"/>
            <a:ext cx="4307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Collaboration Efforts</a:t>
            </a:r>
          </a:p>
          <a:p>
            <a:r>
              <a:rPr lang="en-US" dirty="0"/>
              <a:t>Decentralized IT areas</a:t>
            </a:r>
          </a:p>
          <a:p>
            <a:r>
              <a:rPr lang="en-US" dirty="0"/>
              <a:t>Facilities Planning</a:t>
            </a:r>
          </a:p>
        </p:txBody>
      </p:sp>
    </p:spTree>
    <p:extLst>
      <p:ext uri="{BB962C8B-B14F-4D97-AF65-F5344CB8AC3E}">
        <p14:creationId xmlns:p14="http://schemas.microsoft.com/office/powerpoint/2010/main" val="117011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123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dirty="0"/>
              <a:t>Network, Security and Telephony</a:t>
            </a:r>
            <a:br>
              <a:rPr lang="en-US" sz="4000" dirty="0"/>
            </a:br>
            <a:r>
              <a:rPr lang="en-US" sz="4000" dirty="0"/>
              <a:t>Network &amp; Infrastructure Dimension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700" y="1070616"/>
            <a:ext cx="10515600" cy="6496254"/>
          </a:xfrm>
        </p:spPr>
        <p:txBody>
          <a:bodyPr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Manage network infrastructure and telephony, which includes 6 data centers and 3 phone systems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Oversee and enforce policies for security framework and law enforcement policies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Install and support Windows office and lab environments (over 5,000 machines) which includes authentication, file storage, printing and email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Install and support Macintosh office and lab environments (over 1,600 machines) which includes authentication, file storage, printing and email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Research and recommend new technologies for long term planning and strategic initiatives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Security operations and data loss prevention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Install and support over 500 servers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Assist with data incident response needs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Install and support a secure network and server environment for PCI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DBA support for all administrative systems with over 55 database servers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Manage and support identity management of 200,000 users and support authentication environments (LDAP/Active Directory)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Manage and support cloud services including OFFICE365 and Azure/Google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Support 50 different software products including E911, Enterprise Reporting, Skype4Business, Oracle, and Red Hat</a:t>
            </a:r>
          </a:p>
        </p:txBody>
      </p:sp>
    </p:spTree>
    <p:extLst>
      <p:ext uri="{BB962C8B-B14F-4D97-AF65-F5344CB8AC3E}">
        <p14:creationId xmlns:p14="http://schemas.microsoft.com/office/powerpoint/2010/main" val="264995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D28F28E-4CA6-4292-9ECD-BC2F679080DA}"/>
              </a:ext>
            </a:extLst>
          </p:cNvPr>
          <p:cNvSpPr/>
          <p:nvPr/>
        </p:nvSpPr>
        <p:spPr>
          <a:xfrm>
            <a:off x="973122" y="803832"/>
            <a:ext cx="9471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+mj-lt"/>
              </a:rPr>
              <a:t>Enterprise Systems &amp; Supported Applications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AB384A-9CC1-4522-B16F-FB2737C116AC}"/>
              </a:ext>
            </a:extLst>
          </p:cNvPr>
          <p:cNvSpPr/>
          <p:nvPr/>
        </p:nvSpPr>
        <p:spPr>
          <a:xfrm>
            <a:off x="1078350" y="2332958"/>
            <a:ext cx="46303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Enterprise Systems Summary</a:t>
            </a:r>
          </a:p>
          <a:p>
            <a:r>
              <a:rPr lang="en-US" dirty="0"/>
              <a:t>20 Staff</a:t>
            </a:r>
            <a:br>
              <a:rPr lang="en-US" dirty="0"/>
            </a:br>
            <a:r>
              <a:rPr lang="en-US" dirty="0"/>
              <a:t>1 Associate Director – Project Manager – 14 yrs@GVSU,1 yr. in IT</a:t>
            </a:r>
            <a:br>
              <a:rPr lang="en-US" dirty="0"/>
            </a:br>
            <a:r>
              <a:rPr lang="en-US" dirty="0"/>
              <a:t>1 Supervisor – Project Manager</a:t>
            </a:r>
            <a:br>
              <a:rPr lang="en-US" dirty="0"/>
            </a:br>
            <a:r>
              <a:rPr lang="en-US" dirty="0"/>
              <a:t>1 Administrative systems specialist</a:t>
            </a:r>
            <a:br>
              <a:rPr lang="en-US" dirty="0"/>
            </a:br>
            <a:r>
              <a:rPr lang="en-US" dirty="0"/>
              <a:t>1 Administrative systems architect</a:t>
            </a:r>
            <a:br>
              <a:rPr lang="en-US" dirty="0"/>
            </a:br>
            <a:r>
              <a:rPr lang="en-US" dirty="0"/>
              <a:t>12 System analysts</a:t>
            </a:r>
            <a:br>
              <a:rPr lang="en-US" dirty="0"/>
            </a:br>
            <a:r>
              <a:rPr lang="en-US" dirty="0"/>
              <a:t>1 Database administrator</a:t>
            </a:r>
            <a:br>
              <a:rPr lang="en-US" dirty="0"/>
            </a:br>
            <a:r>
              <a:rPr lang="en-US" dirty="0"/>
              <a:t>3 Computer operations</a:t>
            </a:r>
            <a:br>
              <a:rPr lang="en-US" dirty="0"/>
            </a:b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24A9C3-4379-44D5-8D7E-C39D216938C4}"/>
              </a:ext>
            </a:extLst>
          </p:cNvPr>
          <p:cNvSpPr txBox="1"/>
          <p:nvPr/>
        </p:nvSpPr>
        <p:spPr>
          <a:xfrm>
            <a:off x="6911085" y="2332958"/>
            <a:ext cx="43073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Collaboration Efforts</a:t>
            </a:r>
          </a:p>
          <a:p>
            <a:r>
              <a:rPr lang="en-US" dirty="0"/>
              <a:t>Admissions</a:t>
            </a:r>
          </a:p>
          <a:p>
            <a:r>
              <a:rPr lang="en-US" dirty="0"/>
              <a:t>Registrar’s Office</a:t>
            </a:r>
          </a:p>
          <a:p>
            <a:r>
              <a:rPr lang="en-US" dirty="0"/>
              <a:t>Financial Aid</a:t>
            </a:r>
          </a:p>
          <a:p>
            <a:r>
              <a:rPr lang="en-US" dirty="0"/>
              <a:t>Human Resources</a:t>
            </a:r>
          </a:p>
          <a:p>
            <a:r>
              <a:rPr lang="en-US" dirty="0"/>
              <a:t>Business &amp; Finance</a:t>
            </a:r>
          </a:p>
          <a:p>
            <a:r>
              <a:rPr lang="en-US" dirty="0"/>
              <a:t>Institutional Marketing</a:t>
            </a:r>
          </a:p>
          <a:p>
            <a:r>
              <a:rPr lang="en-US" dirty="0"/>
              <a:t>Housing</a:t>
            </a:r>
          </a:p>
          <a:p>
            <a:r>
              <a:rPr lang="en-US" dirty="0"/>
              <a:t>Development</a:t>
            </a:r>
          </a:p>
          <a:p>
            <a:r>
              <a:rPr lang="en-US" dirty="0"/>
              <a:t>Decentralized IT areas</a:t>
            </a:r>
          </a:p>
          <a:p>
            <a:r>
              <a:rPr lang="en-US" dirty="0"/>
              <a:t>Campus constituents by request</a:t>
            </a:r>
          </a:p>
        </p:txBody>
      </p:sp>
    </p:spTree>
    <p:extLst>
      <p:ext uri="{BB962C8B-B14F-4D97-AF65-F5344CB8AC3E}">
        <p14:creationId xmlns:p14="http://schemas.microsoft.com/office/powerpoint/2010/main" val="260492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5261"/>
            <a:ext cx="10515600" cy="1828800"/>
          </a:xfrm>
        </p:spPr>
        <p:txBody>
          <a:bodyPr>
            <a:normAutofit fontScale="90000"/>
          </a:bodyPr>
          <a:lstStyle/>
          <a:p>
            <a:r>
              <a:rPr lang="en-US" dirty="0"/>
              <a:t>Enterprise Systems &amp; Supported Applications</a:t>
            </a:r>
            <a:br>
              <a:rPr lang="en-US" dirty="0"/>
            </a:br>
            <a:r>
              <a:rPr lang="en-US" dirty="0"/>
              <a:t>Data Management Dimension</a:t>
            </a:r>
            <a:br>
              <a:rPr lang="en-US" dirty="0"/>
            </a:br>
            <a:br>
              <a:rPr lang="en-US" sz="20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77" y="2306719"/>
            <a:ext cx="1051560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Banner ERP (research, support, maintenance and enhancements)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Student payment solution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Provide application integration support extending Banner data to third party systems and customer built workflows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Development and support of mobile applications and data driven web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Document imaging management</a:t>
            </a:r>
          </a:p>
          <a:p>
            <a:pPr marL="285750" indent="-285750"/>
            <a:r>
              <a:rPr lang="en-US" sz="1800" dirty="0"/>
              <a:t>Assist with data incident response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Custom processes and reports to support business needs</a:t>
            </a:r>
          </a:p>
          <a:p>
            <a:pPr marL="285750" indent="-285750"/>
            <a:r>
              <a:rPr lang="en-US" sz="1800" dirty="0"/>
              <a:t>DBA support for all administrative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Over 100 project requests reviewed and managed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0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2603</TotalTime>
  <Words>652</Words>
  <Application>Microsoft Office PowerPoint</Application>
  <PresentationFormat>Widescreen</PresentationFormat>
  <Paragraphs>117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Information Technology Organization Overview                 RFP #220-05</vt:lpstr>
      <vt:lpstr>eLearning &amp; Emerging Technologies</vt:lpstr>
      <vt:lpstr>eLearning &amp; Emerging Technologies Digital Learning &amp; Experience Dimension </vt:lpstr>
      <vt:lpstr>Academic Services &amp; Customer Assistance</vt:lpstr>
      <vt:lpstr>Academic Services &amp; Customer Assistance Digital Learning &amp; Experience Dimension</vt:lpstr>
      <vt:lpstr>Network, Security and Telephony</vt:lpstr>
      <vt:lpstr>Network, Security and Telephony Network &amp; Infrastructure Dimension </vt:lpstr>
      <vt:lpstr>PowerPoint Presentation</vt:lpstr>
      <vt:lpstr>Enterprise Systems &amp; Supported Applications Data Management Dimension  </vt:lpstr>
      <vt:lpstr>Information Technology Administration</vt:lpstr>
      <vt:lpstr>Information Technology Administration Management Dimension   </vt:lpstr>
      <vt:lpstr>Information Technology AVP &amp; CIO Management Dimension Associate Vice President &amp; CIO – 26 yrs@GVSU   </vt:lpstr>
      <vt:lpstr>Budget past 10 years     </vt:lpstr>
      <vt:lpstr>Budget past 10 years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Korzinek</dc:creator>
  <cp:lastModifiedBy>Valerie Rhodes-Sorrelle</cp:lastModifiedBy>
  <cp:revision>104</cp:revision>
  <dcterms:created xsi:type="dcterms:W3CDTF">2019-08-04T14:03:03Z</dcterms:created>
  <dcterms:modified xsi:type="dcterms:W3CDTF">2019-08-27T12:46:14Z</dcterms:modified>
</cp:coreProperties>
</file>